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57" r:id="rId3"/>
    <p:sldId id="258" r:id="rId4"/>
    <p:sldId id="270" r:id="rId5"/>
    <p:sldId id="259" r:id="rId6"/>
    <p:sldId id="260" r:id="rId7"/>
    <p:sldId id="261" r:id="rId8"/>
    <p:sldId id="271" r:id="rId9"/>
    <p:sldId id="262" r:id="rId10"/>
    <p:sldId id="263" r:id="rId11"/>
    <p:sldId id="264" r:id="rId12"/>
    <p:sldId id="265" r:id="rId13"/>
    <p:sldId id="266" r:id="rId14"/>
    <p:sldId id="267" r:id="rId15"/>
    <p:sldId id="268" r:id="rId16"/>
    <p:sldId id="269"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gb6gHg6ONh7vsF+mxFsm0JQiMvc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34CA5B-A995-4D78-BC53-C4F2D86C4949}">
  <a:tblStyle styleId="{1634CA5B-A995-4D78-BC53-C4F2D86C494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60"/>
  </p:normalViewPr>
  <p:slideViewPr>
    <p:cSldViewPr snapToGrid="0">
      <p:cViewPr>
        <p:scale>
          <a:sx n="120" d="100"/>
          <a:sy n="120" d="100"/>
        </p:scale>
        <p:origin x="552" y="-11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99095367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 name="Google Shape;4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96101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61416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0fde19be0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30fde19be06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46047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256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67023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0f88a59d7d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0f88a59d7d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323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27673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2110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39885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58486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9978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0fde19be06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30fde19be06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48198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0fde19be0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30fde19be0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05134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0fde19be06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30fde19be06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56355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0" name="Google Shape;20;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1" name="Google Shape;2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4" name="Google Shape;2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7" name="Google Shape;27;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8" name="Google Shape;2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1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1" name="Google Shape;31;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1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1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5" name="Google Shape;35;p1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1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7" name="Google Shape;3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0" name="Google Shape;40;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2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3" name="Google Shape;43;p2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4" name="Google Shape;44;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xpjllk38324/Container-Security-Scanning-Servic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3700" dirty="0"/>
              <a:t>&lt;Container Security Scanning Service&gt;</a:t>
            </a:r>
            <a:endParaRPr sz="3700" dirty="0"/>
          </a:p>
        </p:txBody>
      </p:sp>
      <p:sp>
        <p:nvSpPr>
          <p:cNvPr id="52" name="Google Shape;52;p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Requirements and analysis model</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g30fde19be06_1_0"/>
          <p:cNvPicPr preferRelativeResize="0"/>
          <p:nvPr/>
        </p:nvPicPr>
        <p:blipFill>
          <a:blip r:embed="rId3">
            <a:alphaModFix/>
          </a:blip>
          <a:stretch>
            <a:fillRect/>
          </a:stretch>
        </p:blipFill>
        <p:spPr>
          <a:xfrm>
            <a:off x="2254250" y="65700"/>
            <a:ext cx="6889748" cy="5077801"/>
          </a:xfrm>
          <a:prstGeom prst="rect">
            <a:avLst/>
          </a:prstGeom>
          <a:noFill/>
          <a:ln>
            <a:noFill/>
          </a:ln>
        </p:spPr>
      </p:pic>
      <p:sp>
        <p:nvSpPr>
          <p:cNvPr id="99" name="Google Shape;99;g30fde19be06_1_0"/>
          <p:cNvSpPr txBox="1">
            <a:spLocks noGrp="1"/>
          </p:cNvSpPr>
          <p:nvPr>
            <p:ph type="title"/>
          </p:nvPr>
        </p:nvSpPr>
        <p:spPr>
          <a:xfrm>
            <a:off x="0" y="-762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Final class diagram</a:t>
            </a:r>
            <a:endParaRPr/>
          </a:p>
          <a:p>
            <a:pPr marL="0" lvl="0" indent="0" algn="l" rtl="0">
              <a:lnSpc>
                <a:spcPct val="100000"/>
              </a:lnSpc>
              <a:spcBef>
                <a:spcPts val="0"/>
              </a:spcBef>
              <a:spcAft>
                <a:spcPts val="0"/>
              </a:spcAft>
              <a:buSzPts val="2800"/>
              <a:buNone/>
            </a:pPr>
            <a:r>
              <a:rPr lang="en"/>
              <a:t>left branch</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g30fde19be06_1_23"/>
          <p:cNvSpPr txBox="1">
            <a:spLocks noGrp="1"/>
          </p:cNvSpPr>
          <p:nvPr>
            <p:ph type="title"/>
          </p:nvPr>
        </p:nvSpPr>
        <p:spPr>
          <a:xfrm>
            <a:off x="0" y="-762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Final class diagram</a:t>
            </a:r>
            <a:endParaRPr/>
          </a:p>
          <a:p>
            <a:pPr marL="0" lvl="0" indent="0" algn="l" rtl="0">
              <a:lnSpc>
                <a:spcPct val="100000"/>
              </a:lnSpc>
              <a:spcBef>
                <a:spcPts val="0"/>
              </a:spcBef>
              <a:spcAft>
                <a:spcPts val="0"/>
              </a:spcAft>
              <a:buSzPts val="2800"/>
              <a:buNone/>
            </a:pPr>
            <a:r>
              <a:rPr lang="en"/>
              <a:t>right branch</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4089" y="74025"/>
            <a:ext cx="5095022" cy="5143500"/>
          </a:xfrm>
          <a:prstGeom prst="rect">
            <a:avLst/>
          </a:prstGeom>
        </p:spPr>
      </p:pic>
      <p:sp>
        <p:nvSpPr>
          <p:cNvPr id="110" name="Google Shape;110;p8"/>
          <p:cNvSpPr txBox="1">
            <a:spLocks noGrp="1"/>
          </p:cNvSpPr>
          <p:nvPr>
            <p:ph type="title"/>
          </p:nvPr>
        </p:nvSpPr>
        <p:spPr>
          <a:xfrm>
            <a:off x="402075" y="2571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Detailed behavior</a:t>
            </a:r>
            <a:endParaRPr/>
          </a:p>
        </p:txBody>
      </p:sp>
      <p:sp>
        <p:nvSpPr>
          <p:cNvPr id="111" name="Google Shape;111;p8"/>
          <p:cNvSpPr txBox="1"/>
          <p:nvPr/>
        </p:nvSpPr>
        <p:spPr>
          <a:xfrm>
            <a:off x="0" y="2292375"/>
            <a:ext cx="5214600" cy="3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Developer and Information Security Engineer</a:t>
            </a:r>
            <a:endParaRPr sz="1800">
              <a:solidFill>
                <a:schemeClr val="dk2"/>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550" y="0"/>
            <a:ext cx="6560475" cy="5199550"/>
          </a:xfrm>
          <a:prstGeom prst="rect">
            <a:avLst/>
          </a:prstGeom>
        </p:spPr>
      </p:pic>
      <p:sp>
        <p:nvSpPr>
          <p:cNvPr id="117" name="Google Shape;117;g30fde19be06_0_4"/>
          <p:cNvSpPr txBox="1">
            <a:spLocks noGrp="1"/>
          </p:cNvSpPr>
          <p:nvPr>
            <p:ph type="title"/>
          </p:nvPr>
        </p:nvSpPr>
        <p:spPr>
          <a:xfrm>
            <a:off x="402075" y="2571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Detailed behavior</a:t>
            </a:r>
            <a:endParaRPr/>
          </a:p>
        </p:txBody>
      </p:sp>
      <p:sp>
        <p:nvSpPr>
          <p:cNvPr id="118" name="Google Shape;118;g30fde19be06_0_4"/>
          <p:cNvSpPr txBox="1"/>
          <p:nvPr/>
        </p:nvSpPr>
        <p:spPr>
          <a:xfrm>
            <a:off x="1599738" y="2395050"/>
            <a:ext cx="2276100" cy="3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DevOps Engineer</a:t>
            </a:r>
            <a:endParaRPr sz="1800">
              <a:solidFill>
                <a:schemeClr val="dk2"/>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u="sng">
                <a:solidFill>
                  <a:schemeClr val="hlink"/>
                </a:solidFill>
                <a:hlinkClick r:id="rId3"/>
              </a:rPr>
              <a:t>Repository</a:t>
            </a:r>
            <a:r>
              <a:rPr lang="en"/>
              <a:t> structure</a:t>
            </a:r>
            <a:endParaRPr/>
          </a:p>
        </p:txBody>
      </p:sp>
      <p:pic>
        <p:nvPicPr>
          <p:cNvPr id="125" name="Google Shape;125;p9"/>
          <p:cNvPicPr preferRelativeResize="0"/>
          <p:nvPr/>
        </p:nvPicPr>
        <p:blipFill rotWithShape="1">
          <a:blip r:embed="rId4">
            <a:alphaModFix/>
          </a:blip>
          <a:srcRect b="53106"/>
          <a:stretch/>
        </p:blipFill>
        <p:spPr>
          <a:xfrm>
            <a:off x="311700" y="1104250"/>
            <a:ext cx="2042351" cy="3502423"/>
          </a:xfrm>
          <a:prstGeom prst="rect">
            <a:avLst/>
          </a:prstGeom>
          <a:noFill/>
          <a:ln>
            <a:noFill/>
          </a:ln>
        </p:spPr>
      </p:pic>
      <p:pic>
        <p:nvPicPr>
          <p:cNvPr id="126" name="Google Shape;126;p9"/>
          <p:cNvPicPr preferRelativeResize="0"/>
          <p:nvPr/>
        </p:nvPicPr>
        <p:blipFill rotWithShape="1">
          <a:blip r:embed="rId4">
            <a:alphaModFix/>
          </a:blip>
          <a:srcRect t="46893" r="3901"/>
          <a:stretch/>
        </p:blipFill>
        <p:spPr>
          <a:xfrm>
            <a:off x="2309025" y="1104250"/>
            <a:ext cx="1962701" cy="3966602"/>
          </a:xfrm>
          <a:prstGeom prst="rect">
            <a:avLst/>
          </a:prstGeom>
          <a:noFill/>
          <a:ln>
            <a:noFill/>
          </a:ln>
        </p:spPr>
      </p:pic>
      <p:pic>
        <p:nvPicPr>
          <p:cNvPr id="127" name="Google Shape;127;p9"/>
          <p:cNvPicPr preferRelativeResize="0"/>
          <p:nvPr/>
        </p:nvPicPr>
        <p:blipFill>
          <a:blip r:embed="rId5">
            <a:alphaModFix/>
          </a:blip>
          <a:stretch>
            <a:fillRect/>
          </a:stretch>
        </p:blipFill>
        <p:spPr>
          <a:xfrm>
            <a:off x="4540100" y="189375"/>
            <a:ext cx="4431974" cy="6347325"/>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Team and roles</a:t>
            </a:r>
            <a:endParaRPr/>
          </a:p>
        </p:txBody>
      </p:sp>
      <p:pic>
        <p:nvPicPr>
          <p:cNvPr id="133" name="Google Shape;133;p10"/>
          <p:cNvPicPr preferRelativeResize="0"/>
          <p:nvPr/>
        </p:nvPicPr>
        <p:blipFill rotWithShape="1">
          <a:blip r:embed="rId3">
            <a:alphaModFix/>
          </a:blip>
          <a:srcRect/>
          <a:stretch/>
        </p:blipFill>
        <p:spPr>
          <a:xfrm>
            <a:off x="4572000" y="1189360"/>
            <a:ext cx="1382390" cy="1382390"/>
          </a:xfrm>
          <a:prstGeom prst="rect">
            <a:avLst/>
          </a:prstGeom>
          <a:noFill/>
          <a:ln>
            <a:noFill/>
          </a:ln>
        </p:spPr>
      </p:pic>
      <p:pic>
        <p:nvPicPr>
          <p:cNvPr id="134" name="Google Shape;134;p10"/>
          <p:cNvPicPr preferRelativeResize="0"/>
          <p:nvPr/>
        </p:nvPicPr>
        <p:blipFill rotWithShape="1">
          <a:blip r:embed="rId4">
            <a:alphaModFix/>
          </a:blip>
          <a:srcRect/>
          <a:stretch/>
        </p:blipFill>
        <p:spPr>
          <a:xfrm>
            <a:off x="165648" y="3403913"/>
            <a:ext cx="1361258" cy="1130384"/>
          </a:xfrm>
          <a:prstGeom prst="rect">
            <a:avLst/>
          </a:prstGeom>
          <a:noFill/>
          <a:ln>
            <a:noFill/>
          </a:ln>
        </p:spPr>
      </p:pic>
      <p:pic>
        <p:nvPicPr>
          <p:cNvPr id="135" name="Google Shape;135;p10"/>
          <p:cNvPicPr preferRelativeResize="0"/>
          <p:nvPr/>
        </p:nvPicPr>
        <p:blipFill rotWithShape="1">
          <a:blip r:embed="rId5">
            <a:alphaModFix/>
          </a:blip>
          <a:srcRect/>
          <a:stretch/>
        </p:blipFill>
        <p:spPr>
          <a:xfrm>
            <a:off x="311700" y="1096208"/>
            <a:ext cx="1069155" cy="1527364"/>
          </a:xfrm>
          <a:prstGeom prst="rect">
            <a:avLst/>
          </a:prstGeom>
          <a:noFill/>
          <a:ln>
            <a:noFill/>
          </a:ln>
        </p:spPr>
      </p:pic>
      <p:sp>
        <p:nvSpPr>
          <p:cNvPr id="136" name="Google Shape;136;p10"/>
          <p:cNvSpPr txBox="1"/>
          <p:nvPr/>
        </p:nvSpPr>
        <p:spPr>
          <a:xfrm>
            <a:off x="1569658" y="1096208"/>
            <a:ext cx="2117700" cy="138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Full name: Pujun Xie </a:t>
            </a:r>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Telegram: @pujunxie</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use cases, use cases diagram, behavior diagram</a:t>
            </a:r>
            <a:endParaRPr sz="1400" b="0" i="0" u="none" strike="noStrike" cap="none">
              <a:solidFill>
                <a:srgbClr val="000000"/>
              </a:solidFill>
              <a:latin typeface="Arial"/>
              <a:ea typeface="Arial"/>
              <a:cs typeface="Arial"/>
              <a:sym typeface="Arial"/>
            </a:endParaRPr>
          </a:p>
        </p:txBody>
      </p:sp>
      <p:sp>
        <p:nvSpPr>
          <p:cNvPr id="137" name="Google Shape;137;p10"/>
          <p:cNvSpPr txBox="1"/>
          <p:nvPr/>
        </p:nvSpPr>
        <p:spPr>
          <a:xfrm>
            <a:off x="1526906" y="3142303"/>
            <a:ext cx="2117558"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Full name: </a:t>
            </a:r>
            <a:r>
              <a:rPr lang="en" sz="1400" b="0" i="0" u="none" strike="noStrike" cap="none">
                <a:solidFill>
                  <a:srgbClr val="424242"/>
                </a:solidFill>
                <a:latin typeface="Arial"/>
                <a:ea typeface="Arial"/>
                <a:cs typeface="Arial"/>
                <a:sym typeface="Arial"/>
              </a:rPr>
              <a:t>Syed Ali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Telegram: @syedali555</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product description, personas, storymap</a:t>
            </a:r>
            <a:endParaRPr sz="1400" b="0" i="0" u="none" strike="noStrike" cap="none">
              <a:solidFill>
                <a:srgbClr val="000000"/>
              </a:solidFill>
              <a:latin typeface="Arial"/>
              <a:ea typeface="Arial"/>
              <a:cs typeface="Arial"/>
              <a:sym typeface="Arial"/>
            </a:endParaRPr>
          </a:p>
        </p:txBody>
      </p:sp>
      <p:sp>
        <p:nvSpPr>
          <p:cNvPr id="138" name="Google Shape;138;p10"/>
          <p:cNvSpPr txBox="1"/>
          <p:nvPr/>
        </p:nvSpPr>
        <p:spPr>
          <a:xfrm>
            <a:off x="5954390" y="1096208"/>
            <a:ext cx="2117700" cy="138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Full name: </a:t>
            </a:r>
            <a:r>
              <a:rPr lang="en" sz="1400" b="0" i="0" u="none" strike="noStrike" cap="none">
                <a:solidFill>
                  <a:srgbClr val="424242"/>
                </a:solidFill>
                <a:latin typeface="Arial"/>
                <a:ea typeface="Arial"/>
                <a:cs typeface="Arial"/>
                <a:sym typeface="Arial"/>
              </a:rPr>
              <a:t>Adam Terlo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Telegram: @adamrvn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a:t>c</a:t>
            </a:r>
            <a:r>
              <a:rPr lang="en" sz="1400" b="0" i="0" u="none" strike="noStrike" cap="none">
                <a:solidFill>
                  <a:srgbClr val="000000"/>
                </a:solidFill>
                <a:latin typeface="Arial"/>
                <a:ea typeface="Arial"/>
                <a:cs typeface="Arial"/>
                <a:sym typeface="Arial"/>
              </a:rPr>
              <a:t>lass diagram, interaction analysis, project structure</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30f88a59d7d_10_0"/>
          <p:cNvSpPr txBox="1">
            <a:spLocks noGrp="1"/>
          </p:cNvSpPr>
          <p:nvPr>
            <p:ph type="body" idx="1"/>
          </p:nvPr>
        </p:nvSpPr>
        <p:spPr>
          <a:xfrm>
            <a:off x="1515450" y="1985325"/>
            <a:ext cx="6113100" cy="105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300"/>
              <a:t>Thanks for listening.</a:t>
            </a:r>
            <a:endParaRPr sz="43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Product description</a:t>
            </a:r>
            <a:endParaRPr/>
          </a:p>
        </p:txBody>
      </p:sp>
      <p:sp>
        <p:nvSpPr>
          <p:cNvPr id="58" name="Google Shape;58;p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400" dirty="0">
                <a:solidFill>
                  <a:schemeClr val="dk1"/>
                </a:solidFill>
              </a:rPr>
              <a:t>To enhance the security of DevOps and MLOps, we are going to develop a container scanning service which can integrate into the CI/CD pipeline of DevOps and MLOps. Container scanning refers to analyzing the contents and build process of container images to detect security issues such as vulnerabilities and faulty practices. It can be as a first line of defense which helps us detect security issues and stop them before they are exploited. In addition, it is easy to implement and can be CI/CD automated. So, it is one of the most essential workflows for secure DevOps and MLOps.</a:t>
            </a:r>
            <a:endParaRPr dirty="0"/>
          </a:p>
          <a:p>
            <a:pPr marL="0" lvl="0" indent="0" algn="l" rtl="0">
              <a:lnSpc>
                <a:spcPct val="115000"/>
              </a:lnSpc>
              <a:spcBef>
                <a:spcPts val="0"/>
              </a:spcBef>
              <a:spcAft>
                <a:spcPts val="0"/>
              </a:spcAft>
              <a:buSzPts val="1800"/>
              <a:buNone/>
            </a:pPr>
            <a:endParaRPr sz="1400" dirty="0"/>
          </a:p>
          <a:p>
            <a:pPr marL="0" lvl="0" indent="0" algn="l" rtl="0">
              <a:lnSpc>
                <a:spcPct val="115000"/>
              </a:lnSpc>
              <a:spcBef>
                <a:spcPts val="0"/>
              </a:spcBef>
              <a:spcAft>
                <a:spcPts val="0"/>
              </a:spcAft>
              <a:buSzPts val="1800"/>
              <a:buNone/>
            </a:pPr>
            <a:r>
              <a:rPr lang="en" dirty="0"/>
              <a:t>Team: </a:t>
            </a:r>
            <a:r>
              <a:rPr lang="en" dirty="0">
                <a:solidFill>
                  <a:srgbClr val="424242"/>
                </a:solidFill>
              </a:rPr>
              <a:t>Pujun Xie, Terlo Adam, Syed Ali</a:t>
            </a:r>
            <a:endParaRPr dirty="0"/>
          </a:p>
          <a:p>
            <a:pPr marL="0" lvl="0" indent="0" algn="l" rtl="0">
              <a:lnSpc>
                <a:spcPct val="115000"/>
              </a:lnSpc>
              <a:spcBef>
                <a:spcPts val="1200"/>
              </a:spcBef>
              <a:spcAft>
                <a:spcPts val="0"/>
              </a:spcAft>
              <a:buSzPts val="1800"/>
              <a:buNone/>
            </a:pPr>
            <a:r>
              <a:rPr lang="en" dirty="0"/>
              <a:t>Repo: https://github.com/xpjllk38324/Container-Security-Scanning-Service</a:t>
            </a:r>
            <a:endParaRPr dirty="0"/>
          </a:p>
          <a:p>
            <a:pPr marL="0" lvl="0" indent="0" algn="l" rtl="0">
              <a:lnSpc>
                <a:spcPct val="115000"/>
              </a:lnSpc>
              <a:spcBef>
                <a:spcPts val="1200"/>
              </a:spcBef>
              <a:spcAft>
                <a:spcPts val="1200"/>
              </a:spcAft>
              <a:buSzPts val="1800"/>
              <a:buNone/>
            </a:pP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3"/>
          <p:cNvSpPr txBox="1">
            <a:spLocks noGrp="1"/>
          </p:cNvSpPr>
          <p:nvPr>
            <p:ph type="title"/>
          </p:nvPr>
        </p:nvSpPr>
        <p:spPr>
          <a:xfrm>
            <a:off x="27374" y="8347"/>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Personas</a:t>
            </a:r>
            <a:endParaRPr dirty="0"/>
          </a:p>
        </p:txBody>
      </p:sp>
      <p:sp>
        <p:nvSpPr>
          <p:cNvPr id="64" name="Google Shape;64;p3"/>
          <p:cNvSpPr txBox="1">
            <a:spLocks noGrp="1"/>
          </p:cNvSpPr>
          <p:nvPr>
            <p:ph type="body" idx="1"/>
          </p:nvPr>
        </p:nvSpPr>
        <p:spPr>
          <a:xfrm>
            <a:off x="27373" y="603976"/>
            <a:ext cx="6937311" cy="2013355"/>
          </a:xfrm>
          <a:prstGeom prst="rect">
            <a:avLst/>
          </a:prstGeom>
          <a:noFill/>
          <a:ln>
            <a:noFill/>
          </a:ln>
        </p:spPr>
        <p:txBody>
          <a:bodyPr spcFirstLastPara="1" wrap="square" lIns="91425" tIns="91425" rIns="91425" bIns="91425" anchor="t" anchorCtr="0">
            <a:noAutofit/>
          </a:bodyPr>
          <a:lstStyle/>
          <a:p>
            <a:pPr marL="0" lvl="0" indent="0" algn="just">
              <a:buNone/>
            </a:pPr>
            <a:r>
              <a:rPr lang="en-US" b="1" dirty="0">
                <a:solidFill>
                  <a:schemeClr val="tx1"/>
                </a:solidFill>
              </a:rPr>
              <a:t>DevOps </a:t>
            </a:r>
            <a:r>
              <a:rPr lang="en-US" b="1" dirty="0" smtClean="0">
                <a:solidFill>
                  <a:schemeClr val="tx1"/>
                </a:solidFill>
              </a:rPr>
              <a:t>Engineer: </a:t>
            </a:r>
            <a:r>
              <a:rPr lang="en-US" dirty="0" smtClean="0">
                <a:solidFill>
                  <a:schemeClr val="tx1"/>
                </a:solidFill>
              </a:rPr>
              <a:t>A </a:t>
            </a:r>
            <a:r>
              <a:rPr lang="en-US" dirty="0">
                <a:solidFill>
                  <a:schemeClr val="tx1"/>
                </a:solidFill>
              </a:rPr>
              <a:t>DevOps engineer integrates container scanning into the CI/CD pipeline, automating security scans during container build and deployment. They configure scanning rules, update vulnerability databases, and ensure secure container </a:t>
            </a:r>
            <a:r>
              <a:rPr lang="en-US" dirty="0" smtClean="0">
                <a:solidFill>
                  <a:schemeClr val="tx1"/>
                </a:solidFill>
              </a:rPr>
              <a:t>deployments.</a:t>
            </a:r>
          </a:p>
          <a:p>
            <a:pPr marL="0" lvl="0" indent="0">
              <a:buNone/>
            </a:pPr>
            <a:endParaRPr lang="en-US" dirty="0" smtClean="0">
              <a:solidFill>
                <a:schemeClr val="tx1"/>
              </a:solidFill>
            </a:endParaRPr>
          </a:p>
          <a:p>
            <a:pPr marL="0" lvl="0" indent="0" algn="just">
              <a:buNone/>
            </a:pPr>
            <a:r>
              <a:rPr lang="en-US" b="1" dirty="0" smtClean="0">
                <a:solidFill>
                  <a:schemeClr val="tx1"/>
                </a:solidFill>
              </a:rPr>
              <a:t>  Goals</a:t>
            </a:r>
            <a:r>
              <a:rPr lang="en-US" b="1" dirty="0">
                <a:solidFill>
                  <a:schemeClr val="tx1"/>
                </a:solidFill>
              </a:rPr>
              <a:t>: </a:t>
            </a:r>
            <a:r>
              <a:rPr lang="en-US" dirty="0">
                <a:solidFill>
                  <a:schemeClr val="tx1"/>
                </a:solidFill>
              </a:rPr>
              <a:t>Ensure the security and integrity of containerized applications in the </a:t>
            </a:r>
            <a:r>
              <a:rPr lang="en-US" dirty="0" smtClean="0">
                <a:solidFill>
                  <a:schemeClr val="tx1"/>
                </a:solidFill>
              </a:rPr>
              <a:t>CI/CD    </a:t>
            </a:r>
            <a:r>
              <a:rPr lang="en-US" dirty="0" smtClean="0">
                <a:solidFill>
                  <a:schemeClr val="tx1"/>
                </a:solidFill>
              </a:rPr>
              <a:t>   pipeline</a:t>
            </a:r>
            <a:r>
              <a:rPr lang="en-US" dirty="0" smtClean="0">
                <a:solidFill>
                  <a:schemeClr val="tx1"/>
                </a:solidFill>
              </a:rPr>
              <a:t>.</a:t>
            </a:r>
          </a:p>
          <a:p>
            <a:pPr marL="0" lvl="0" indent="0" algn="just">
              <a:buNone/>
            </a:pPr>
            <a:r>
              <a:rPr lang="en-US" b="1" dirty="0" smtClean="0">
                <a:solidFill>
                  <a:schemeClr val="tx1"/>
                </a:solidFill>
              </a:rPr>
              <a:t>  Pain </a:t>
            </a:r>
            <a:r>
              <a:rPr lang="en-US" b="1" dirty="0">
                <a:solidFill>
                  <a:schemeClr val="tx1"/>
                </a:solidFill>
              </a:rPr>
              <a:t>Points: </a:t>
            </a:r>
            <a:r>
              <a:rPr lang="en-US" dirty="0">
                <a:solidFill>
                  <a:schemeClr val="tx1"/>
                </a:solidFill>
              </a:rPr>
              <a:t>Managing complex workflows and identifying vulnerabilities early</a:t>
            </a:r>
            <a:r>
              <a:rPr lang="en-US" dirty="0" smtClean="0">
                <a:solidFill>
                  <a:schemeClr val="tx1"/>
                </a:solidFill>
              </a:rPr>
              <a:t>.</a:t>
            </a:r>
          </a:p>
          <a:p>
            <a:pPr marL="0" lvl="0" indent="0" algn="just">
              <a:buNone/>
            </a:pPr>
            <a:endParaRPr lang="en-US" dirty="0">
              <a:solidFill>
                <a:schemeClr val="tx1"/>
              </a:solidFill>
            </a:endParaRPr>
          </a:p>
          <a:p>
            <a:pPr marL="0" lvl="0" indent="0">
              <a:buNone/>
            </a:pPr>
            <a:endParaRPr dirty="0">
              <a:solidFill>
                <a:schemeClr val="tx1"/>
              </a:solidFill>
            </a:endParaRPr>
          </a:p>
        </p:txBody>
      </p:sp>
      <p:sp>
        <p:nvSpPr>
          <p:cNvPr id="65" name="Google Shape;65;p3"/>
          <p:cNvSpPr txBox="1"/>
          <p:nvPr/>
        </p:nvSpPr>
        <p:spPr>
          <a:xfrm>
            <a:off x="4709517" y="3797109"/>
            <a:ext cx="2780457" cy="1346391"/>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400"/>
              <a:buFont typeface="Arial"/>
              <a:buNone/>
            </a:pPr>
            <a:endParaRPr dirty="0"/>
          </a:p>
        </p:txBody>
      </p:sp>
      <p:pic>
        <p:nvPicPr>
          <p:cNvPr id="67" name="Google Shape;67;p3"/>
          <p:cNvPicPr preferRelativeResize="0"/>
          <p:nvPr/>
        </p:nvPicPr>
        <p:blipFill rotWithShape="1">
          <a:blip r:embed="rId3">
            <a:alphaModFix/>
          </a:blip>
          <a:srcRect/>
          <a:stretch/>
        </p:blipFill>
        <p:spPr>
          <a:xfrm>
            <a:off x="7117718" y="858148"/>
            <a:ext cx="1965775" cy="1031198"/>
          </a:xfrm>
          <a:prstGeom prst="rect">
            <a:avLst/>
          </a:prstGeom>
          <a:noFill/>
          <a:ln>
            <a:noFill/>
          </a:ln>
        </p:spPr>
      </p:pic>
      <p:pic>
        <p:nvPicPr>
          <p:cNvPr id="69" name="Google Shape;69;p3" descr="Developer Vector Icon 2363105 Vector Art at Vecteezy"/>
          <p:cNvPicPr preferRelativeResize="0"/>
          <p:nvPr/>
        </p:nvPicPr>
        <p:blipFill rotWithShape="1">
          <a:blip r:embed="rId4">
            <a:alphaModFix/>
          </a:blip>
          <a:srcRect/>
          <a:stretch/>
        </p:blipFill>
        <p:spPr>
          <a:xfrm>
            <a:off x="7489974" y="2896024"/>
            <a:ext cx="1438439" cy="1438439"/>
          </a:xfrm>
          <a:prstGeom prst="rect">
            <a:avLst/>
          </a:prstGeom>
          <a:noFill/>
          <a:ln>
            <a:noFill/>
          </a:ln>
        </p:spPr>
      </p:pic>
      <p:sp>
        <p:nvSpPr>
          <p:cNvPr id="9" name="Google Shape;64;p3"/>
          <p:cNvSpPr txBox="1">
            <a:spLocks noGrp="1"/>
          </p:cNvSpPr>
          <p:nvPr>
            <p:ph type="body" idx="1"/>
          </p:nvPr>
        </p:nvSpPr>
        <p:spPr>
          <a:xfrm>
            <a:off x="27373" y="2790431"/>
            <a:ext cx="6937311" cy="2013355"/>
          </a:xfrm>
          <a:prstGeom prst="rect">
            <a:avLst/>
          </a:prstGeom>
          <a:noFill/>
          <a:ln>
            <a:noFill/>
          </a:ln>
        </p:spPr>
        <p:txBody>
          <a:bodyPr spcFirstLastPara="1" wrap="square" lIns="91425" tIns="91425" rIns="91425" bIns="91425" anchor="t" anchorCtr="0">
            <a:noAutofit/>
          </a:bodyPr>
          <a:lstStyle/>
          <a:p>
            <a:pPr marL="0" lvl="0" indent="0">
              <a:buNone/>
            </a:pPr>
            <a:r>
              <a:rPr lang="en-US" b="1" dirty="0" smtClean="0">
                <a:solidFill>
                  <a:schemeClr val="tx1"/>
                </a:solidFill>
              </a:rPr>
              <a:t>Developer: </a:t>
            </a:r>
            <a:r>
              <a:rPr lang="en-US" dirty="0" smtClean="0">
                <a:solidFill>
                  <a:schemeClr val="tx1"/>
                </a:solidFill>
              </a:rPr>
              <a:t>Developers </a:t>
            </a:r>
            <a:r>
              <a:rPr lang="en-US" dirty="0">
                <a:solidFill>
                  <a:schemeClr val="tx1"/>
                </a:solidFill>
              </a:rPr>
              <a:t>use container scanning to secure application code, detect vulnerabilities, and ensure containers follow best practices. They assess containers, configure security rules, and prevent insecure code</a:t>
            </a:r>
            <a:r>
              <a:rPr lang="en-US" dirty="0" smtClean="0">
                <a:solidFill>
                  <a:schemeClr val="tx1"/>
                </a:solidFill>
              </a:rPr>
              <a:t>.</a:t>
            </a:r>
          </a:p>
          <a:p>
            <a:pPr marL="139700" indent="0">
              <a:buNone/>
            </a:pPr>
            <a:endParaRPr lang="en-US" dirty="0">
              <a:solidFill>
                <a:schemeClr val="tx1"/>
              </a:solidFill>
            </a:endParaRPr>
          </a:p>
          <a:p>
            <a:pPr marL="139700" indent="0">
              <a:buNone/>
            </a:pPr>
            <a:r>
              <a:rPr lang="en-US" b="1" dirty="0" smtClean="0">
                <a:solidFill>
                  <a:schemeClr val="tx1"/>
                </a:solidFill>
              </a:rPr>
              <a:t>Goals</a:t>
            </a:r>
            <a:r>
              <a:rPr lang="en-US" b="1" dirty="0">
                <a:solidFill>
                  <a:schemeClr val="tx1"/>
                </a:solidFill>
              </a:rPr>
              <a:t>: </a:t>
            </a:r>
            <a:r>
              <a:rPr lang="en-US" dirty="0">
                <a:solidFill>
                  <a:schemeClr val="tx1"/>
                </a:solidFill>
              </a:rPr>
              <a:t>Ensure secure application deployments without disrupting workflows.</a:t>
            </a:r>
          </a:p>
          <a:p>
            <a:pPr marL="139700" indent="0">
              <a:buNone/>
            </a:pPr>
            <a:r>
              <a:rPr lang="en-US" b="1" dirty="0">
                <a:solidFill>
                  <a:schemeClr val="tx1"/>
                </a:solidFill>
              </a:rPr>
              <a:t>Pain Points: </a:t>
            </a:r>
            <a:r>
              <a:rPr lang="en-US" dirty="0">
                <a:solidFill>
                  <a:schemeClr val="tx1"/>
                </a:solidFill>
              </a:rPr>
              <a:t>Balancing productivity with secure coding practices.</a:t>
            </a:r>
          </a:p>
          <a:p>
            <a:pPr marL="0" lvl="0" indent="0">
              <a:buNone/>
            </a:pPr>
            <a:endParaRPr dirty="0">
              <a:solidFill>
                <a:schemeClr val="tx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8;p3"/>
          <p:cNvPicPr preferRelativeResize="0"/>
          <p:nvPr/>
        </p:nvPicPr>
        <p:blipFill rotWithShape="1">
          <a:blip r:embed="rId2">
            <a:alphaModFix/>
          </a:blip>
          <a:srcRect/>
          <a:stretch/>
        </p:blipFill>
        <p:spPr>
          <a:xfrm>
            <a:off x="6967642" y="1170950"/>
            <a:ext cx="1965775" cy="1312309"/>
          </a:xfrm>
          <a:prstGeom prst="rect">
            <a:avLst/>
          </a:prstGeom>
          <a:noFill/>
          <a:ln>
            <a:noFill/>
          </a:ln>
        </p:spPr>
      </p:pic>
      <p:sp>
        <p:nvSpPr>
          <p:cNvPr id="6" name="Google Shape;64;p3"/>
          <p:cNvSpPr txBox="1">
            <a:spLocks noGrp="1"/>
          </p:cNvSpPr>
          <p:nvPr>
            <p:ph type="body" idx="1"/>
          </p:nvPr>
        </p:nvSpPr>
        <p:spPr>
          <a:xfrm>
            <a:off x="0" y="1170950"/>
            <a:ext cx="6937311" cy="2013355"/>
          </a:xfrm>
          <a:prstGeom prst="rect">
            <a:avLst/>
          </a:prstGeom>
          <a:noFill/>
          <a:ln>
            <a:noFill/>
          </a:ln>
        </p:spPr>
        <p:txBody>
          <a:bodyPr spcFirstLastPara="1" wrap="square" lIns="91425" tIns="91425" rIns="91425" bIns="91425" anchor="t" anchorCtr="0">
            <a:noAutofit/>
          </a:bodyPr>
          <a:lstStyle/>
          <a:p>
            <a:pPr marL="0" lvl="0" indent="0">
              <a:buNone/>
            </a:pPr>
            <a:r>
              <a:rPr lang="en-US" b="1" dirty="0">
                <a:solidFill>
                  <a:schemeClr val="dk1"/>
                </a:solidFill>
              </a:rPr>
              <a:t>Information Security </a:t>
            </a:r>
            <a:r>
              <a:rPr lang="en-US" b="1" dirty="0" smtClean="0">
                <a:solidFill>
                  <a:schemeClr val="dk1"/>
                </a:solidFill>
              </a:rPr>
              <a:t>Engineer:</a:t>
            </a:r>
            <a:r>
              <a:rPr lang="en-US" dirty="0"/>
              <a:t> </a:t>
            </a:r>
            <a:r>
              <a:rPr lang="en-US" dirty="0" smtClean="0">
                <a:solidFill>
                  <a:schemeClr val="tx1"/>
                </a:solidFill>
              </a:rPr>
              <a:t>Information </a:t>
            </a:r>
            <a:r>
              <a:rPr lang="en-US" dirty="0">
                <a:solidFill>
                  <a:schemeClr val="tx1"/>
                </a:solidFill>
              </a:rPr>
              <a:t>security engineers oversee container security, conduct scans, configure security rules, manage vulnerability databases, and address threats to meet security standards</a:t>
            </a:r>
            <a:r>
              <a:rPr lang="en-US" dirty="0" smtClean="0">
                <a:solidFill>
                  <a:schemeClr val="tx1"/>
                </a:solidFill>
              </a:rPr>
              <a:t>.</a:t>
            </a:r>
          </a:p>
          <a:p>
            <a:pPr marL="0" lvl="0" indent="0">
              <a:buNone/>
            </a:pPr>
            <a:endParaRPr lang="en-US" dirty="0" smtClean="0">
              <a:solidFill>
                <a:schemeClr val="tx1"/>
              </a:solidFill>
            </a:endParaRPr>
          </a:p>
          <a:p>
            <a:pPr marL="139700" indent="0">
              <a:buNone/>
            </a:pPr>
            <a:r>
              <a:rPr lang="en-US" b="1" dirty="0">
                <a:solidFill>
                  <a:schemeClr val="tx1"/>
                </a:solidFill>
              </a:rPr>
              <a:t>Goals: </a:t>
            </a:r>
            <a:r>
              <a:rPr lang="en-US" dirty="0">
                <a:solidFill>
                  <a:schemeClr val="tx1"/>
                </a:solidFill>
              </a:rPr>
              <a:t>Identify and mitigate vulnerabilities in containers effectively.</a:t>
            </a:r>
          </a:p>
          <a:p>
            <a:pPr marL="139700" indent="0">
              <a:buNone/>
            </a:pPr>
            <a:r>
              <a:rPr lang="en-US" b="1" dirty="0">
                <a:solidFill>
                  <a:schemeClr val="tx1"/>
                </a:solidFill>
              </a:rPr>
              <a:t>Pain Points: </a:t>
            </a:r>
            <a:r>
              <a:rPr lang="en-US" dirty="0">
                <a:solidFill>
                  <a:schemeClr val="tx1"/>
                </a:solidFill>
              </a:rPr>
              <a:t>Handling evolving threats and managing vulnerability databases</a:t>
            </a:r>
            <a:r>
              <a:rPr lang="en-US" dirty="0"/>
              <a:t>.</a:t>
            </a:r>
          </a:p>
          <a:p>
            <a:pPr marL="0" lvl="0" indent="0">
              <a:buNone/>
            </a:pPr>
            <a:endParaRPr dirty="0">
              <a:solidFill>
                <a:schemeClr val="dk1"/>
              </a:solidFill>
            </a:endParaRPr>
          </a:p>
        </p:txBody>
      </p:sp>
      <p:sp>
        <p:nvSpPr>
          <p:cNvPr id="7" name="Google Shape;63;p3"/>
          <p:cNvSpPr txBox="1">
            <a:spLocks noGrp="1"/>
          </p:cNvSpPr>
          <p:nvPr>
            <p:ph type="title"/>
          </p:nvPr>
        </p:nvSpPr>
        <p:spPr>
          <a:xfrm>
            <a:off x="27374" y="8347"/>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Personas</a:t>
            </a:r>
            <a:endParaRPr dirty="0"/>
          </a:p>
        </p:txBody>
      </p:sp>
    </p:spTree>
    <p:extLst>
      <p:ext uri="{BB962C8B-B14F-4D97-AF65-F5344CB8AC3E}">
        <p14:creationId xmlns:p14="http://schemas.microsoft.com/office/powerpoint/2010/main" val="9234999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653" y="0"/>
            <a:ext cx="7598694" cy="5143500"/>
          </a:xfrm>
          <a:prstGeom prst="rect">
            <a:avLst/>
          </a:prstGeom>
        </p:spPr>
      </p:pic>
      <p:sp>
        <p:nvSpPr>
          <p:cNvPr id="74" name="Google Shape;74;p4"/>
          <p:cNvSpPr txBox="1">
            <a:spLocks noGrp="1"/>
          </p:cNvSpPr>
          <p:nvPr>
            <p:ph type="title"/>
          </p:nvPr>
        </p:nvSpPr>
        <p:spPr>
          <a:xfrm>
            <a:off x="0" y="375752"/>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dirty="0"/>
              <a:t>Storymap</a:t>
            </a:r>
            <a:endParaRPr sz="1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Use case diagram</a:t>
            </a:r>
            <a:endParaRPr/>
          </a:p>
        </p:txBody>
      </p:sp>
      <p:pic>
        <p:nvPicPr>
          <p:cNvPr id="81" name="Google Shape;81;p5"/>
          <p:cNvPicPr preferRelativeResize="0"/>
          <p:nvPr/>
        </p:nvPicPr>
        <p:blipFill rotWithShape="1">
          <a:blip r:embed="rId3">
            <a:alphaModFix/>
          </a:blip>
          <a:srcRect/>
          <a:stretch/>
        </p:blipFill>
        <p:spPr>
          <a:xfrm>
            <a:off x="3539603" y="132623"/>
            <a:ext cx="4893607" cy="4878254"/>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6"/>
          <p:cNvSpPr txBox="1">
            <a:spLocks noGrp="1"/>
          </p:cNvSpPr>
          <p:nvPr>
            <p:ph type="title"/>
          </p:nvPr>
        </p:nvSpPr>
        <p:spPr>
          <a:xfrm>
            <a:off x="311700" y="137757"/>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Interaction analysis</a:t>
            </a:r>
            <a:endParaRPr/>
          </a:p>
        </p:txBody>
      </p:sp>
      <p:graphicFrame>
        <p:nvGraphicFramePr>
          <p:cNvPr id="87" name="Google Shape;87;p6"/>
          <p:cNvGraphicFramePr/>
          <p:nvPr>
            <p:extLst>
              <p:ext uri="{D42A27DB-BD31-4B8C-83A1-F6EECF244321}">
                <p14:modId xmlns:p14="http://schemas.microsoft.com/office/powerpoint/2010/main" val="506502660"/>
              </p:ext>
            </p:extLst>
          </p:nvPr>
        </p:nvGraphicFramePr>
        <p:xfrm>
          <a:off x="108250" y="743950"/>
          <a:ext cx="8960350" cy="4273585"/>
        </p:xfrm>
        <a:graphic>
          <a:graphicData uri="http://schemas.openxmlformats.org/drawingml/2006/table">
            <a:tbl>
              <a:tblPr>
                <a:noFill/>
                <a:tableStyleId>{1634CA5B-A995-4D78-BC53-C4F2D86C4949}</a:tableStyleId>
              </a:tblPr>
              <a:tblGrid>
                <a:gridCol w="1736975"/>
                <a:gridCol w="1838950"/>
                <a:gridCol w="2871050"/>
                <a:gridCol w="2513375"/>
              </a:tblGrid>
              <a:tr h="157100">
                <a:tc>
                  <a:txBody>
                    <a:bodyPr/>
                    <a:lstStyle/>
                    <a:p>
                      <a:pPr marL="0" lvl="0" indent="0" algn="ctr" rtl="0">
                        <a:lnSpc>
                          <a:spcPct val="100000"/>
                        </a:lnSpc>
                        <a:spcBef>
                          <a:spcPts val="0"/>
                        </a:spcBef>
                        <a:spcAft>
                          <a:spcPts val="0"/>
                        </a:spcAft>
                        <a:buNone/>
                      </a:pPr>
                      <a:r>
                        <a:rPr lang="en" sz="800" b="1" dirty="0"/>
                        <a:t>Use Case</a:t>
                      </a:r>
                      <a:endParaRPr sz="800" b="1"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0:0"/>
                      </a:ext>
                    </a:extLst>
                  </a:tcPr>
                </a:tc>
                <a:tc>
                  <a:txBody>
                    <a:bodyPr/>
                    <a:lstStyle/>
                    <a:p>
                      <a:pPr marL="0" lvl="0" indent="0" algn="ctr" rtl="0">
                        <a:lnSpc>
                          <a:spcPct val="100000"/>
                        </a:lnSpc>
                        <a:spcBef>
                          <a:spcPts val="0"/>
                        </a:spcBef>
                        <a:spcAft>
                          <a:spcPts val="0"/>
                        </a:spcAft>
                        <a:buNone/>
                      </a:pPr>
                      <a:r>
                        <a:rPr lang="en" sz="800" b="1"/>
                        <a:t>Cooperation Name</a:t>
                      </a:r>
                      <a:endParaRPr sz="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0:1"/>
                      </a:ext>
                    </a:extLst>
                  </a:tcPr>
                </a:tc>
                <a:tc>
                  <a:txBody>
                    <a:bodyPr/>
                    <a:lstStyle/>
                    <a:p>
                      <a:pPr marL="0" lvl="0" indent="0" algn="ctr" rtl="0">
                        <a:lnSpc>
                          <a:spcPct val="100000"/>
                        </a:lnSpc>
                        <a:spcBef>
                          <a:spcPts val="0"/>
                        </a:spcBef>
                        <a:spcAft>
                          <a:spcPts val="0"/>
                        </a:spcAft>
                        <a:buNone/>
                      </a:pPr>
                      <a:r>
                        <a:rPr lang="en" sz="800" b="1"/>
                        <a:t>Used Roles</a:t>
                      </a:r>
                      <a:endParaRPr sz="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0:2"/>
                      </a:ext>
                    </a:extLst>
                  </a:tcPr>
                </a:tc>
                <a:tc>
                  <a:txBody>
                    <a:bodyPr/>
                    <a:lstStyle/>
                    <a:p>
                      <a:pPr marL="0" lvl="0" indent="0" algn="ctr" rtl="0">
                        <a:lnSpc>
                          <a:spcPct val="100000"/>
                        </a:lnSpc>
                        <a:spcBef>
                          <a:spcPts val="0"/>
                        </a:spcBef>
                        <a:spcAft>
                          <a:spcPts val="0"/>
                        </a:spcAft>
                        <a:buNone/>
                      </a:pPr>
                      <a:r>
                        <a:rPr lang="en" sz="800" b="1"/>
                        <a:t>Candidate Classes that Play Them</a:t>
                      </a:r>
                      <a:endParaRPr sz="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0:3"/>
                      </a:ext>
                    </a:extLst>
                  </a:tcPr>
                </a:tc>
              </a:tr>
              <a:tr h="202850">
                <a:tc>
                  <a:txBody>
                    <a:bodyPr/>
                    <a:lstStyle/>
                    <a:p>
                      <a:pPr marL="0" lvl="0" indent="0" algn="l" rtl="0">
                        <a:lnSpc>
                          <a:spcPct val="100000"/>
                        </a:lnSpc>
                        <a:spcBef>
                          <a:spcPts val="0"/>
                        </a:spcBef>
                        <a:spcAft>
                          <a:spcPts val="0"/>
                        </a:spcAft>
                        <a:buNone/>
                      </a:pPr>
                      <a:r>
                        <a:rPr lang="en" sz="800"/>
                        <a:t>001 - Add Container Scanning Rule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0"/>
                      </a:ext>
                    </a:extLst>
                  </a:tcPr>
                </a:tc>
                <a:tc>
                  <a:txBody>
                    <a:bodyPr/>
                    <a:lstStyle/>
                    <a:p>
                      <a:pPr marL="0" lvl="0" indent="0" algn="l" rtl="0">
                        <a:lnSpc>
                          <a:spcPct val="100000"/>
                        </a:lnSpc>
                        <a:spcBef>
                          <a:spcPts val="0"/>
                        </a:spcBef>
                        <a:spcAft>
                          <a:spcPts val="0"/>
                        </a:spcAft>
                        <a:buNone/>
                      </a:pPr>
                      <a:r>
                        <a:rPr lang="en" sz="800"/>
                        <a:t>Configure Container Scanning Rule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1"/>
                      </a:ext>
                    </a:extLst>
                  </a:tcPr>
                </a:tc>
                <a:tc>
                  <a:txBody>
                    <a:bodyPr/>
                    <a:lstStyle/>
                    <a:p>
                      <a:pPr marL="0" lvl="0" indent="0" algn="l" rtl="0">
                        <a:lnSpc>
                          <a:spcPct val="100000"/>
                        </a:lnSpc>
                        <a:spcBef>
                          <a:spcPts val="0"/>
                        </a:spcBef>
                        <a:spcAft>
                          <a:spcPts val="0"/>
                        </a:spcAft>
                        <a:buNone/>
                      </a:pPr>
                      <a:r>
                        <a:rPr lang="en" sz="800" dirty="0"/>
                        <a:t>DevOps Engineer, Information Security Engineer, </a:t>
                      </a:r>
                      <a:endParaRPr sz="800" dirty="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2"/>
                      </a:ext>
                    </a:extLst>
                  </a:tcPr>
                </a:tc>
                <a:tc>
                  <a:txBody>
                    <a:bodyPr/>
                    <a:lstStyle/>
                    <a:p>
                      <a:pPr marL="0" lvl="0" indent="0" algn="l" rtl="0">
                        <a:lnSpc>
                          <a:spcPct val="100000"/>
                        </a:lnSpc>
                        <a:spcBef>
                          <a:spcPts val="0"/>
                        </a:spcBef>
                        <a:spcAft>
                          <a:spcPts val="0"/>
                        </a:spcAft>
                        <a:buNone/>
                      </a:pPr>
                      <a:r>
                        <a:rPr lang="en" sz="800"/>
                        <a:t>ContainerScanRule, ContainerRuleRepository</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3"/>
                      </a:ext>
                    </a:extLst>
                  </a:tcPr>
                </a:tc>
              </a:tr>
              <a:tr h="277225">
                <a:tc>
                  <a:txBody>
                    <a:bodyPr/>
                    <a:lstStyle/>
                    <a:p>
                      <a:pPr marL="0" lvl="0" indent="0" algn="l" rtl="0">
                        <a:lnSpc>
                          <a:spcPct val="100000"/>
                        </a:lnSpc>
                        <a:spcBef>
                          <a:spcPts val="0"/>
                        </a:spcBef>
                        <a:spcAft>
                          <a:spcPts val="0"/>
                        </a:spcAft>
                        <a:buNone/>
                      </a:pPr>
                      <a:r>
                        <a:rPr lang="en" sz="800"/>
                        <a:t>002 - Delete Container Scanning Rule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2:0"/>
                      </a:ext>
                    </a:extLst>
                  </a:tcPr>
                </a:tc>
                <a:tc>
                  <a:txBody>
                    <a:bodyPr/>
                    <a:lstStyle/>
                    <a:p>
                      <a:pPr marL="0" lvl="0" indent="0" algn="l" rtl="0">
                        <a:lnSpc>
                          <a:spcPct val="100000"/>
                        </a:lnSpc>
                        <a:spcBef>
                          <a:spcPts val="0"/>
                        </a:spcBef>
                        <a:spcAft>
                          <a:spcPts val="0"/>
                        </a:spcAft>
                        <a:buNone/>
                      </a:pPr>
                      <a:r>
                        <a:rPr lang="en" sz="800"/>
                        <a:t>Configure Container Scanning Rule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2:1"/>
                      </a:ext>
                    </a:extLst>
                  </a:tcPr>
                </a:tc>
                <a:tc>
                  <a:txBody>
                    <a:bodyPr/>
                    <a:lstStyle/>
                    <a:p>
                      <a:pPr marL="0" lvl="0" indent="0" algn="l" rtl="0">
                        <a:lnSpc>
                          <a:spcPct val="100000"/>
                        </a:lnSpc>
                        <a:spcBef>
                          <a:spcPts val="0"/>
                        </a:spcBef>
                        <a:spcAft>
                          <a:spcPts val="0"/>
                        </a:spcAft>
                        <a:buNone/>
                      </a:pPr>
                      <a:r>
                        <a:rPr lang="en" sz="800" dirty="0"/>
                        <a:t>DevOps Engineer, Information Security Engineer, </a:t>
                      </a:r>
                      <a:endParaRPr sz="800" dirty="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2:2"/>
                      </a:ext>
                    </a:extLst>
                  </a:tcPr>
                </a:tc>
                <a:tc>
                  <a:txBody>
                    <a:bodyPr/>
                    <a:lstStyle/>
                    <a:p>
                      <a:pPr marL="0" lvl="0" indent="0" algn="l" rtl="0">
                        <a:lnSpc>
                          <a:spcPct val="100000"/>
                        </a:lnSpc>
                        <a:spcBef>
                          <a:spcPts val="0"/>
                        </a:spcBef>
                        <a:spcAft>
                          <a:spcPts val="0"/>
                        </a:spcAft>
                        <a:buNone/>
                      </a:pPr>
                      <a:r>
                        <a:rPr lang="en" sz="800"/>
                        <a:t>ContainerScanRule, ContainerRuleRepository</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2:3"/>
                      </a:ext>
                    </a:extLst>
                  </a:tcPr>
                </a:tc>
              </a:tr>
              <a:tr h="292975">
                <a:tc>
                  <a:txBody>
                    <a:bodyPr/>
                    <a:lstStyle/>
                    <a:p>
                      <a:pPr marL="0" lvl="0" indent="0" algn="l" rtl="0">
                        <a:lnSpc>
                          <a:spcPct val="100000"/>
                        </a:lnSpc>
                        <a:spcBef>
                          <a:spcPts val="0"/>
                        </a:spcBef>
                        <a:spcAft>
                          <a:spcPts val="0"/>
                        </a:spcAft>
                        <a:buNone/>
                      </a:pPr>
                      <a:r>
                        <a:rPr lang="en" sz="800"/>
                        <a:t>003 - Revise Container Scanning Rule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3:0"/>
                      </a:ext>
                    </a:extLst>
                  </a:tcPr>
                </a:tc>
                <a:tc>
                  <a:txBody>
                    <a:bodyPr/>
                    <a:lstStyle/>
                    <a:p>
                      <a:pPr marL="0" lvl="0" indent="0" algn="l" rtl="0">
                        <a:lnSpc>
                          <a:spcPct val="100000"/>
                        </a:lnSpc>
                        <a:spcBef>
                          <a:spcPts val="0"/>
                        </a:spcBef>
                        <a:spcAft>
                          <a:spcPts val="0"/>
                        </a:spcAft>
                        <a:buNone/>
                      </a:pPr>
                      <a:r>
                        <a:rPr lang="en" sz="800"/>
                        <a:t>Configure Container Scanning Rule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3:1"/>
                      </a:ext>
                    </a:extLst>
                  </a:tcPr>
                </a:tc>
                <a:tc>
                  <a:txBody>
                    <a:bodyPr/>
                    <a:lstStyle/>
                    <a:p>
                      <a:pPr marL="0" lvl="0" indent="0" algn="l" rtl="0">
                        <a:lnSpc>
                          <a:spcPct val="100000"/>
                        </a:lnSpc>
                        <a:spcBef>
                          <a:spcPts val="0"/>
                        </a:spcBef>
                        <a:spcAft>
                          <a:spcPts val="0"/>
                        </a:spcAft>
                        <a:buNone/>
                      </a:pPr>
                      <a:r>
                        <a:rPr lang="en" sz="800" dirty="0"/>
                        <a:t>DevOps Engineer, Information Security Engineer, </a:t>
                      </a:r>
                      <a:endParaRPr sz="800" dirty="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3:2"/>
                      </a:ext>
                    </a:extLst>
                  </a:tcPr>
                </a:tc>
                <a:tc>
                  <a:txBody>
                    <a:bodyPr/>
                    <a:lstStyle/>
                    <a:p>
                      <a:pPr marL="0" lvl="0" indent="0" algn="l" rtl="0">
                        <a:lnSpc>
                          <a:spcPct val="100000"/>
                        </a:lnSpc>
                        <a:spcBef>
                          <a:spcPts val="0"/>
                        </a:spcBef>
                        <a:spcAft>
                          <a:spcPts val="0"/>
                        </a:spcAft>
                        <a:buNone/>
                      </a:pPr>
                      <a:r>
                        <a:rPr lang="en" sz="800"/>
                        <a:t>ContainerScanRule, ContainerRuleRepository</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3:3"/>
                      </a:ext>
                    </a:extLst>
                  </a:tcPr>
                </a:tc>
              </a:tr>
              <a:tr h="292975">
                <a:tc>
                  <a:txBody>
                    <a:bodyPr/>
                    <a:lstStyle/>
                    <a:p>
                      <a:pPr marL="0" lvl="0" indent="0" algn="l" rtl="0">
                        <a:lnSpc>
                          <a:spcPct val="100000"/>
                        </a:lnSpc>
                        <a:spcBef>
                          <a:spcPts val="0"/>
                        </a:spcBef>
                        <a:spcAft>
                          <a:spcPts val="0"/>
                        </a:spcAft>
                        <a:buNone/>
                      </a:pPr>
                      <a:r>
                        <a:rPr lang="en" sz="800"/>
                        <a:t>004 - Perform Container Scanning Task</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4:0"/>
                      </a:ext>
                    </a:extLst>
                  </a:tcPr>
                </a:tc>
                <a:tc>
                  <a:txBody>
                    <a:bodyPr/>
                    <a:lstStyle/>
                    <a:p>
                      <a:pPr marL="0" lvl="0" indent="0" algn="l" rtl="0">
                        <a:lnSpc>
                          <a:spcPct val="100000"/>
                        </a:lnSpc>
                        <a:spcBef>
                          <a:spcPts val="0"/>
                        </a:spcBef>
                        <a:spcAft>
                          <a:spcPts val="0"/>
                        </a:spcAft>
                        <a:buNone/>
                      </a:pPr>
                      <a:r>
                        <a:rPr lang="en" sz="800"/>
                        <a:t>Perform Container Scanning Tasks</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4:1"/>
                      </a:ext>
                    </a:extLst>
                  </a:tcPr>
                </a:tc>
                <a:tc>
                  <a:txBody>
                    <a:bodyPr/>
                    <a:lstStyle/>
                    <a:p>
                      <a:pPr marL="0" lvl="0" indent="0" algn="l" rtl="0">
                        <a:lnSpc>
                          <a:spcPct val="100000"/>
                        </a:lnSpc>
                        <a:spcBef>
                          <a:spcPts val="0"/>
                        </a:spcBef>
                        <a:spcAft>
                          <a:spcPts val="0"/>
                        </a:spcAft>
                        <a:buNone/>
                      </a:pPr>
                      <a:r>
                        <a:rPr lang="en" sz="800" dirty="0"/>
                        <a:t>DevOps Engineer, Information Security Engineer, </a:t>
                      </a:r>
                      <a:endParaRPr sz="800" dirty="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4:2"/>
                      </a:ext>
                    </a:extLst>
                  </a:tcPr>
                </a:tc>
                <a:tc>
                  <a:txBody>
                    <a:bodyPr/>
                    <a:lstStyle/>
                    <a:p>
                      <a:pPr marL="0" lvl="0" indent="0" algn="l" rtl="0">
                        <a:lnSpc>
                          <a:spcPct val="100000"/>
                        </a:lnSpc>
                        <a:spcBef>
                          <a:spcPts val="0"/>
                        </a:spcBef>
                        <a:spcAft>
                          <a:spcPts val="0"/>
                        </a:spcAft>
                        <a:buNone/>
                      </a:pPr>
                      <a:r>
                        <a:rPr lang="en" sz="800"/>
                        <a:t>ScanTask, ScanningService, Container</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4:3"/>
                      </a:ext>
                    </a:extLst>
                  </a:tcPr>
                </a:tc>
              </a:tr>
              <a:tr h="202850">
                <a:tc>
                  <a:txBody>
                    <a:bodyPr/>
                    <a:lstStyle/>
                    <a:p>
                      <a:pPr marL="0" lvl="0" indent="0" algn="l" rtl="0">
                        <a:lnSpc>
                          <a:spcPct val="100000"/>
                        </a:lnSpc>
                        <a:spcBef>
                          <a:spcPts val="0"/>
                        </a:spcBef>
                        <a:spcAft>
                          <a:spcPts val="0"/>
                        </a:spcAft>
                        <a:buNone/>
                      </a:pPr>
                      <a:r>
                        <a:rPr lang="en" sz="800"/>
                        <a:t>005 - Assess Container</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5:0"/>
                      </a:ext>
                    </a:extLst>
                  </a:tcPr>
                </a:tc>
                <a:tc>
                  <a:txBody>
                    <a:bodyPr/>
                    <a:lstStyle/>
                    <a:p>
                      <a:pPr marL="0" lvl="0" indent="0" algn="l" rtl="0">
                        <a:lnSpc>
                          <a:spcPct val="100000"/>
                        </a:lnSpc>
                        <a:spcBef>
                          <a:spcPts val="0"/>
                        </a:spcBef>
                        <a:spcAft>
                          <a:spcPts val="0"/>
                        </a:spcAft>
                        <a:buNone/>
                      </a:pPr>
                      <a:r>
                        <a:rPr lang="en" sz="800"/>
                        <a:t>Assess Container</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5:1"/>
                      </a:ext>
                    </a:extLst>
                  </a:tcPr>
                </a:tc>
                <a:tc>
                  <a:txBody>
                    <a:bodyPr/>
                    <a:lstStyle/>
                    <a:p>
                      <a:pPr marL="0" lvl="0" indent="0" algn="l" rtl="0">
                        <a:lnSpc>
                          <a:spcPct val="100000"/>
                        </a:lnSpc>
                        <a:spcBef>
                          <a:spcPts val="0"/>
                        </a:spcBef>
                        <a:spcAft>
                          <a:spcPts val="0"/>
                        </a:spcAft>
                        <a:buNone/>
                      </a:pPr>
                      <a:r>
                        <a:rPr lang="en" sz="800"/>
                        <a:t>DevOps Engineer, Information Security Engineer, Developer</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5:2"/>
                      </a:ext>
                    </a:extLst>
                  </a:tcPr>
                </a:tc>
                <a:tc>
                  <a:txBody>
                    <a:bodyPr/>
                    <a:lstStyle/>
                    <a:p>
                      <a:pPr marL="0" lvl="0" indent="0" algn="l" rtl="0">
                        <a:lnSpc>
                          <a:spcPct val="100000"/>
                        </a:lnSpc>
                        <a:spcBef>
                          <a:spcPts val="0"/>
                        </a:spcBef>
                        <a:spcAft>
                          <a:spcPts val="0"/>
                        </a:spcAft>
                        <a:buNone/>
                      </a:pPr>
                      <a:r>
                        <a:rPr lang="en" sz="800"/>
                        <a:t>AssessmentRule, ScanResult, Container</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5:3"/>
                      </a:ext>
                    </a:extLst>
                  </a:tcPr>
                </a:tc>
              </a:tr>
              <a:tr h="279350">
                <a:tc>
                  <a:txBody>
                    <a:bodyPr/>
                    <a:lstStyle/>
                    <a:p>
                      <a:pPr marL="0" lvl="0" indent="0" algn="l" rtl="0">
                        <a:lnSpc>
                          <a:spcPct val="100000"/>
                        </a:lnSpc>
                        <a:spcBef>
                          <a:spcPts val="0"/>
                        </a:spcBef>
                        <a:spcAft>
                          <a:spcPts val="0"/>
                        </a:spcAft>
                        <a:buNone/>
                      </a:pPr>
                      <a:r>
                        <a:rPr lang="en" sz="800"/>
                        <a:t>006 - Add Container Assessment Rule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6:0"/>
                      </a:ext>
                    </a:extLst>
                  </a:tcPr>
                </a:tc>
                <a:tc>
                  <a:txBody>
                    <a:bodyPr/>
                    <a:lstStyle/>
                    <a:p>
                      <a:pPr marL="0" lvl="0" indent="0" algn="l" rtl="0">
                        <a:lnSpc>
                          <a:spcPct val="100000"/>
                        </a:lnSpc>
                        <a:spcBef>
                          <a:spcPts val="0"/>
                        </a:spcBef>
                        <a:spcAft>
                          <a:spcPts val="0"/>
                        </a:spcAft>
                        <a:buNone/>
                      </a:pPr>
                      <a:r>
                        <a:rPr lang="en" sz="800"/>
                        <a:t>Configure Container Assessment Rules</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6:1"/>
                      </a:ext>
                    </a:extLst>
                  </a:tcPr>
                </a:tc>
                <a:tc>
                  <a:txBody>
                    <a:bodyPr/>
                    <a:lstStyle/>
                    <a:p>
                      <a:pPr marL="0" lvl="0" indent="0" algn="l" rtl="0">
                        <a:lnSpc>
                          <a:spcPct val="100000"/>
                        </a:lnSpc>
                        <a:spcBef>
                          <a:spcPts val="0"/>
                        </a:spcBef>
                        <a:spcAft>
                          <a:spcPts val="0"/>
                        </a:spcAft>
                        <a:buNone/>
                      </a:pPr>
                      <a:r>
                        <a:rPr lang="en" sz="800"/>
                        <a:t>DevOps Engineer, Information Security Engineer, Developer</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6:2"/>
                      </a:ext>
                    </a:extLst>
                  </a:tcPr>
                </a:tc>
                <a:tc>
                  <a:txBody>
                    <a:bodyPr/>
                    <a:lstStyle/>
                    <a:p>
                      <a:pPr marL="0" lvl="0" indent="0" algn="l" rtl="0">
                        <a:lnSpc>
                          <a:spcPct val="100000"/>
                        </a:lnSpc>
                        <a:spcBef>
                          <a:spcPts val="0"/>
                        </a:spcBef>
                        <a:spcAft>
                          <a:spcPts val="0"/>
                        </a:spcAft>
                        <a:buNone/>
                      </a:pPr>
                      <a:r>
                        <a:rPr lang="en" sz="800"/>
                        <a:t>AssessmentRule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6:3"/>
                      </a:ext>
                    </a:extLst>
                  </a:tcPr>
                </a:tc>
              </a:tr>
              <a:tr h="279350">
                <a:tc>
                  <a:txBody>
                    <a:bodyPr/>
                    <a:lstStyle/>
                    <a:p>
                      <a:pPr marL="0" lvl="0" indent="0" algn="l" rtl="0">
                        <a:lnSpc>
                          <a:spcPct val="100000"/>
                        </a:lnSpc>
                        <a:spcBef>
                          <a:spcPts val="0"/>
                        </a:spcBef>
                        <a:spcAft>
                          <a:spcPts val="0"/>
                        </a:spcAft>
                        <a:buNone/>
                      </a:pPr>
                      <a:r>
                        <a:rPr lang="en" sz="800"/>
                        <a:t>007 - Delete Container Assessment Rule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7:0"/>
                      </a:ext>
                    </a:extLst>
                  </a:tcPr>
                </a:tc>
                <a:tc>
                  <a:txBody>
                    <a:bodyPr/>
                    <a:lstStyle/>
                    <a:p>
                      <a:pPr marL="0" lvl="0" indent="0" algn="l" rtl="0">
                        <a:lnSpc>
                          <a:spcPct val="100000"/>
                        </a:lnSpc>
                        <a:spcBef>
                          <a:spcPts val="0"/>
                        </a:spcBef>
                        <a:spcAft>
                          <a:spcPts val="0"/>
                        </a:spcAft>
                        <a:buNone/>
                      </a:pPr>
                      <a:r>
                        <a:rPr lang="en" sz="800"/>
                        <a:t>Configure Container Assessment Rules</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7:1"/>
                      </a:ext>
                    </a:extLst>
                  </a:tcPr>
                </a:tc>
                <a:tc>
                  <a:txBody>
                    <a:bodyPr/>
                    <a:lstStyle/>
                    <a:p>
                      <a:pPr marL="0" lvl="0" indent="0" algn="l" rtl="0">
                        <a:lnSpc>
                          <a:spcPct val="100000"/>
                        </a:lnSpc>
                        <a:spcBef>
                          <a:spcPts val="0"/>
                        </a:spcBef>
                        <a:spcAft>
                          <a:spcPts val="0"/>
                        </a:spcAft>
                        <a:buNone/>
                      </a:pPr>
                      <a:r>
                        <a:rPr lang="en" sz="800"/>
                        <a:t>DevOps Engineer, Information Security Engineer, Developer</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7:2"/>
                      </a:ext>
                    </a:extLst>
                  </a:tcPr>
                </a:tc>
                <a:tc>
                  <a:txBody>
                    <a:bodyPr/>
                    <a:lstStyle/>
                    <a:p>
                      <a:pPr marL="0" lvl="0" indent="0" algn="l" rtl="0">
                        <a:lnSpc>
                          <a:spcPct val="100000"/>
                        </a:lnSpc>
                        <a:spcBef>
                          <a:spcPts val="0"/>
                        </a:spcBef>
                        <a:spcAft>
                          <a:spcPts val="0"/>
                        </a:spcAft>
                        <a:buNone/>
                      </a:pPr>
                      <a:r>
                        <a:rPr lang="en" sz="800"/>
                        <a:t>AssessmentRule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7:3"/>
                      </a:ext>
                    </a:extLst>
                  </a:tcPr>
                </a:tc>
              </a:tr>
              <a:tr h="292975">
                <a:tc>
                  <a:txBody>
                    <a:bodyPr/>
                    <a:lstStyle/>
                    <a:p>
                      <a:pPr marL="0" lvl="0" indent="0" algn="l" rtl="0">
                        <a:lnSpc>
                          <a:spcPct val="100000"/>
                        </a:lnSpc>
                        <a:spcBef>
                          <a:spcPts val="0"/>
                        </a:spcBef>
                        <a:spcAft>
                          <a:spcPts val="0"/>
                        </a:spcAft>
                        <a:buNone/>
                      </a:pPr>
                      <a:r>
                        <a:rPr lang="en" sz="800"/>
                        <a:t>008 - Revise Container Assessment Rule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8:0"/>
                      </a:ext>
                    </a:extLst>
                  </a:tcPr>
                </a:tc>
                <a:tc>
                  <a:txBody>
                    <a:bodyPr/>
                    <a:lstStyle/>
                    <a:p>
                      <a:pPr marL="0" lvl="0" indent="0" algn="l" rtl="0">
                        <a:lnSpc>
                          <a:spcPct val="100000"/>
                        </a:lnSpc>
                        <a:spcBef>
                          <a:spcPts val="0"/>
                        </a:spcBef>
                        <a:spcAft>
                          <a:spcPts val="0"/>
                        </a:spcAft>
                        <a:buNone/>
                      </a:pPr>
                      <a:r>
                        <a:rPr lang="en" sz="800"/>
                        <a:t>Configure Container Assessment Rules</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8:1"/>
                      </a:ext>
                    </a:extLst>
                  </a:tcPr>
                </a:tc>
                <a:tc>
                  <a:txBody>
                    <a:bodyPr/>
                    <a:lstStyle/>
                    <a:p>
                      <a:pPr marL="0" lvl="0" indent="0" algn="l" rtl="0">
                        <a:lnSpc>
                          <a:spcPct val="100000"/>
                        </a:lnSpc>
                        <a:spcBef>
                          <a:spcPts val="0"/>
                        </a:spcBef>
                        <a:spcAft>
                          <a:spcPts val="0"/>
                        </a:spcAft>
                        <a:buNone/>
                      </a:pPr>
                      <a:r>
                        <a:rPr lang="en" sz="800"/>
                        <a:t>DevOps Engineer, Information Security Engineer, Developer</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8:2"/>
                      </a:ext>
                    </a:extLst>
                  </a:tcPr>
                </a:tc>
                <a:tc>
                  <a:txBody>
                    <a:bodyPr/>
                    <a:lstStyle/>
                    <a:p>
                      <a:pPr marL="0" lvl="0" indent="0" algn="l" rtl="0">
                        <a:lnSpc>
                          <a:spcPct val="100000"/>
                        </a:lnSpc>
                        <a:spcBef>
                          <a:spcPts val="0"/>
                        </a:spcBef>
                        <a:spcAft>
                          <a:spcPts val="0"/>
                        </a:spcAft>
                        <a:buNone/>
                      </a:pPr>
                      <a:r>
                        <a:rPr lang="en" sz="800"/>
                        <a:t>AssessmentRule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8:3"/>
                      </a:ext>
                    </a:extLst>
                  </a:tcPr>
                </a:tc>
              </a:tr>
              <a:tr h="202850">
                <a:tc>
                  <a:txBody>
                    <a:bodyPr/>
                    <a:lstStyle/>
                    <a:p>
                      <a:pPr marL="0" lvl="0" indent="0" algn="l" rtl="0">
                        <a:lnSpc>
                          <a:spcPct val="100000"/>
                        </a:lnSpc>
                        <a:spcBef>
                          <a:spcPts val="0"/>
                        </a:spcBef>
                        <a:spcAft>
                          <a:spcPts val="0"/>
                        </a:spcAft>
                        <a:buNone/>
                      </a:pPr>
                      <a:r>
                        <a:rPr lang="en" sz="800"/>
                        <a:t>009 - Export Container Scan Report</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9:0"/>
                      </a:ext>
                    </a:extLst>
                  </a:tcPr>
                </a:tc>
                <a:tc>
                  <a:txBody>
                    <a:bodyPr/>
                    <a:lstStyle/>
                    <a:p>
                      <a:pPr marL="0" lvl="0" indent="0" algn="l" rtl="0">
                        <a:lnSpc>
                          <a:spcPct val="100000"/>
                        </a:lnSpc>
                        <a:spcBef>
                          <a:spcPts val="0"/>
                        </a:spcBef>
                        <a:spcAft>
                          <a:spcPts val="0"/>
                        </a:spcAft>
                        <a:buNone/>
                      </a:pPr>
                      <a:r>
                        <a:rPr lang="en" sz="800"/>
                        <a:t>Export Container Scan Reports</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9:1"/>
                      </a:ext>
                    </a:extLst>
                  </a:tcPr>
                </a:tc>
                <a:tc>
                  <a:txBody>
                    <a:bodyPr/>
                    <a:lstStyle/>
                    <a:p>
                      <a:pPr marL="0" lvl="0" indent="0" algn="l" rtl="0">
                        <a:lnSpc>
                          <a:spcPct val="100000"/>
                        </a:lnSpc>
                        <a:spcBef>
                          <a:spcPts val="0"/>
                        </a:spcBef>
                        <a:spcAft>
                          <a:spcPts val="0"/>
                        </a:spcAft>
                        <a:buNone/>
                      </a:pPr>
                      <a:r>
                        <a:rPr lang="en" sz="800"/>
                        <a:t>DevOps Engineer, Information Security Engineer, Developer</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9:2"/>
                      </a:ext>
                    </a:extLst>
                  </a:tcPr>
                </a:tc>
                <a:tc>
                  <a:txBody>
                    <a:bodyPr/>
                    <a:lstStyle/>
                    <a:p>
                      <a:pPr marL="0" lvl="0" indent="0" algn="l" rtl="0">
                        <a:lnSpc>
                          <a:spcPct val="100000"/>
                        </a:lnSpc>
                        <a:spcBef>
                          <a:spcPts val="0"/>
                        </a:spcBef>
                        <a:spcAft>
                          <a:spcPts val="0"/>
                        </a:spcAft>
                        <a:buNone/>
                      </a:pPr>
                      <a:r>
                        <a:rPr lang="en" sz="800"/>
                        <a:t>ScanTask, ScanResult, ScanningService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9:3"/>
                      </a:ext>
                    </a:extLst>
                  </a:tcPr>
                </a:tc>
              </a:tr>
              <a:tr h="162950">
                <a:tc>
                  <a:txBody>
                    <a:bodyPr/>
                    <a:lstStyle/>
                    <a:p>
                      <a:pPr marL="0" lvl="0" indent="0" algn="l" rtl="0">
                        <a:lnSpc>
                          <a:spcPct val="100000"/>
                        </a:lnSpc>
                        <a:spcBef>
                          <a:spcPts val="0"/>
                        </a:spcBef>
                        <a:spcAft>
                          <a:spcPts val="0"/>
                        </a:spcAft>
                        <a:buNone/>
                      </a:pPr>
                      <a:r>
                        <a:rPr lang="en" sz="800"/>
                        <a:t>010 - Notify</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0:0"/>
                      </a:ext>
                    </a:extLst>
                  </a:tcPr>
                </a:tc>
                <a:tc>
                  <a:txBody>
                    <a:bodyPr/>
                    <a:lstStyle/>
                    <a:p>
                      <a:pPr marL="0" lvl="0" indent="0" algn="l" rtl="0">
                        <a:lnSpc>
                          <a:spcPct val="100000"/>
                        </a:lnSpc>
                        <a:spcBef>
                          <a:spcPts val="0"/>
                        </a:spcBef>
                        <a:spcAft>
                          <a:spcPts val="0"/>
                        </a:spcAft>
                        <a:buNone/>
                      </a:pPr>
                      <a:r>
                        <a:rPr lang="en" sz="800"/>
                        <a:t>Notify and Alert</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0:1"/>
                      </a:ext>
                    </a:extLst>
                  </a:tcPr>
                </a:tc>
                <a:tc>
                  <a:txBody>
                    <a:bodyPr/>
                    <a:lstStyle/>
                    <a:p>
                      <a:pPr marL="0" lvl="0" indent="0" algn="l" rtl="0">
                        <a:lnSpc>
                          <a:spcPct val="100000"/>
                        </a:lnSpc>
                        <a:spcBef>
                          <a:spcPts val="0"/>
                        </a:spcBef>
                        <a:spcAft>
                          <a:spcPts val="0"/>
                        </a:spcAft>
                        <a:buNone/>
                      </a:pPr>
                      <a:r>
                        <a:rPr lang="en" sz="800"/>
                        <a:t>DevOps Engineer, Information Security Engineer</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0:2"/>
                      </a:ext>
                    </a:extLst>
                  </a:tcPr>
                </a:tc>
                <a:tc>
                  <a:txBody>
                    <a:bodyPr/>
                    <a:lstStyle/>
                    <a:p>
                      <a:pPr marL="0" lvl="0" indent="0" algn="l" rtl="0">
                        <a:lnSpc>
                          <a:spcPct val="100000"/>
                        </a:lnSpc>
                        <a:spcBef>
                          <a:spcPts val="0"/>
                        </a:spcBef>
                        <a:spcAft>
                          <a:spcPts val="0"/>
                        </a:spcAft>
                        <a:buNone/>
                      </a:pPr>
                      <a:r>
                        <a:rPr lang="en" sz="800"/>
                        <a:t>AlertService, AuditLog, Person</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0:3"/>
                      </a:ext>
                    </a:extLst>
                  </a:tcPr>
                </a:tc>
              </a:tr>
              <a:tr h="162950">
                <a:tc>
                  <a:txBody>
                    <a:bodyPr/>
                    <a:lstStyle/>
                    <a:p>
                      <a:pPr marL="0" lvl="0" indent="0" algn="l" rtl="0">
                        <a:lnSpc>
                          <a:spcPct val="100000"/>
                        </a:lnSpc>
                        <a:spcBef>
                          <a:spcPts val="0"/>
                        </a:spcBef>
                        <a:spcAft>
                          <a:spcPts val="0"/>
                        </a:spcAft>
                        <a:buNone/>
                      </a:pPr>
                      <a:r>
                        <a:rPr lang="en" sz="800"/>
                        <a:t>011 - Alert</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1:0"/>
                      </a:ext>
                    </a:extLst>
                  </a:tcPr>
                </a:tc>
                <a:tc>
                  <a:txBody>
                    <a:bodyPr/>
                    <a:lstStyle/>
                    <a:p>
                      <a:pPr marL="0" lvl="0" indent="0" algn="l" rtl="0">
                        <a:lnSpc>
                          <a:spcPct val="100000"/>
                        </a:lnSpc>
                        <a:spcBef>
                          <a:spcPts val="0"/>
                        </a:spcBef>
                        <a:spcAft>
                          <a:spcPts val="0"/>
                        </a:spcAft>
                        <a:buNone/>
                      </a:pPr>
                      <a:r>
                        <a:rPr lang="en" sz="800"/>
                        <a:t>Notify and Alert</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1:1"/>
                      </a:ext>
                    </a:extLst>
                  </a:tcPr>
                </a:tc>
                <a:tc>
                  <a:txBody>
                    <a:bodyPr/>
                    <a:lstStyle/>
                    <a:p>
                      <a:pPr marL="0" lvl="0" indent="0" algn="l" rtl="0">
                        <a:lnSpc>
                          <a:spcPct val="100000"/>
                        </a:lnSpc>
                        <a:spcBef>
                          <a:spcPts val="0"/>
                        </a:spcBef>
                        <a:spcAft>
                          <a:spcPts val="0"/>
                        </a:spcAft>
                        <a:buNone/>
                      </a:pPr>
                      <a:r>
                        <a:rPr lang="en" sz="800"/>
                        <a:t>DevOps Engineer, Information Security Engineer</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1:2"/>
                      </a:ext>
                    </a:extLst>
                  </a:tcPr>
                </a:tc>
                <a:tc>
                  <a:txBody>
                    <a:bodyPr/>
                    <a:lstStyle/>
                    <a:p>
                      <a:pPr marL="0" lvl="0" indent="0" algn="l" rtl="0">
                        <a:lnSpc>
                          <a:spcPct val="100000"/>
                        </a:lnSpc>
                        <a:spcBef>
                          <a:spcPts val="0"/>
                        </a:spcBef>
                        <a:spcAft>
                          <a:spcPts val="0"/>
                        </a:spcAft>
                        <a:buNone/>
                      </a:pPr>
                      <a:r>
                        <a:rPr lang="en" sz="800"/>
                        <a:t>AlertService, AuditLog, Person</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1:3"/>
                      </a:ext>
                    </a:extLst>
                  </a:tcPr>
                </a:tc>
              </a:tr>
              <a:tr h="202850">
                <a:tc>
                  <a:txBody>
                    <a:bodyPr/>
                    <a:lstStyle/>
                    <a:p>
                      <a:pPr marL="0" lvl="0" indent="0" algn="l" rtl="0">
                        <a:lnSpc>
                          <a:spcPct val="100000"/>
                        </a:lnSpc>
                        <a:spcBef>
                          <a:spcPts val="0"/>
                        </a:spcBef>
                        <a:spcAft>
                          <a:spcPts val="0"/>
                        </a:spcAft>
                        <a:buNone/>
                      </a:pPr>
                      <a:r>
                        <a:rPr lang="en" sz="800"/>
                        <a:t>012 - Add Notify or Alert Rule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2:0"/>
                      </a:ext>
                    </a:extLst>
                  </a:tcPr>
                </a:tc>
                <a:tc>
                  <a:txBody>
                    <a:bodyPr/>
                    <a:lstStyle/>
                    <a:p>
                      <a:pPr marL="0" lvl="0" indent="0" algn="l" rtl="0">
                        <a:lnSpc>
                          <a:spcPct val="100000"/>
                        </a:lnSpc>
                        <a:spcBef>
                          <a:spcPts val="0"/>
                        </a:spcBef>
                        <a:spcAft>
                          <a:spcPts val="0"/>
                        </a:spcAft>
                        <a:buNone/>
                      </a:pPr>
                      <a:r>
                        <a:rPr lang="en" sz="800"/>
                        <a:t>Configure Notify and Alert Rule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2:1"/>
                      </a:ext>
                    </a:extLst>
                  </a:tcPr>
                </a:tc>
                <a:tc>
                  <a:txBody>
                    <a:bodyPr/>
                    <a:lstStyle/>
                    <a:p>
                      <a:pPr marL="0" lvl="0" indent="0" algn="l" rtl="0">
                        <a:lnSpc>
                          <a:spcPct val="100000"/>
                        </a:lnSpc>
                        <a:spcBef>
                          <a:spcPts val="0"/>
                        </a:spcBef>
                        <a:spcAft>
                          <a:spcPts val="0"/>
                        </a:spcAft>
                        <a:buNone/>
                      </a:pPr>
                      <a:r>
                        <a:rPr lang="en" sz="800"/>
                        <a:t>DevOps Engineer, Information Security Engineer</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2:2"/>
                      </a:ext>
                    </a:extLst>
                  </a:tcPr>
                </a:tc>
                <a:tc>
                  <a:txBody>
                    <a:bodyPr/>
                    <a:lstStyle/>
                    <a:p>
                      <a:pPr marL="0" lvl="0" indent="0" algn="l" rtl="0">
                        <a:lnSpc>
                          <a:spcPct val="100000"/>
                        </a:lnSpc>
                        <a:spcBef>
                          <a:spcPts val="0"/>
                        </a:spcBef>
                        <a:spcAft>
                          <a:spcPts val="0"/>
                        </a:spcAft>
                        <a:buNone/>
                      </a:pPr>
                      <a:r>
                        <a:rPr lang="en" sz="800"/>
                        <a:t>AlertService, AuditLog</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2:3"/>
                      </a:ext>
                    </a:extLst>
                  </a:tcPr>
                </a:tc>
              </a:tr>
              <a:tr h="202850">
                <a:tc>
                  <a:txBody>
                    <a:bodyPr/>
                    <a:lstStyle/>
                    <a:p>
                      <a:pPr marL="0" lvl="0" indent="0" algn="l" rtl="0">
                        <a:lnSpc>
                          <a:spcPct val="100000"/>
                        </a:lnSpc>
                        <a:spcBef>
                          <a:spcPts val="0"/>
                        </a:spcBef>
                        <a:spcAft>
                          <a:spcPts val="0"/>
                        </a:spcAft>
                        <a:buNone/>
                      </a:pPr>
                      <a:r>
                        <a:rPr lang="en" sz="800"/>
                        <a:t>013 - Delete Notify and Alert Rule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3:0"/>
                      </a:ext>
                    </a:extLst>
                  </a:tcPr>
                </a:tc>
                <a:tc>
                  <a:txBody>
                    <a:bodyPr/>
                    <a:lstStyle/>
                    <a:p>
                      <a:pPr marL="0" lvl="0" indent="0" algn="l" rtl="0">
                        <a:lnSpc>
                          <a:spcPct val="100000"/>
                        </a:lnSpc>
                        <a:spcBef>
                          <a:spcPts val="0"/>
                        </a:spcBef>
                        <a:spcAft>
                          <a:spcPts val="0"/>
                        </a:spcAft>
                        <a:buNone/>
                      </a:pPr>
                      <a:r>
                        <a:rPr lang="en" sz="800"/>
                        <a:t>Configure Notify and Alert Rule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3:1"/>
                      </a:ext>
                    </a:extLst>
                  </a:tcPr>
                </a:tc>
                <a:tc>
                  <a:txBody>
                    <a:bodyPr/>
                    <a:lstStyle/>
                    <a:p>
                      <a:pPr marL="0" lvl="0" indent="0" algn="l" rtl="0">
                        <a:lnSpc>
                          <a:spcPct val="100000"/>
                        </a:lnSpc>
                        <a:spcBef>
                          <a:spcPts val="0"/>
                        </a:spcBef>
                        <a:spcAft>
                          <a:spcPts val="0"/>
                        </a:spcAft>
                        <a:buNone/>
                      </a:pPr>
                      <a:r>
                        <a:rPr lang="en" sz="800"/>
                        <a:t>DevOps Engineer, Information Security Engineer</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3:2"/>
                      </a:ext>
                    </a:extLst>
                  </a:tcPr>
                </a:tc>
                <a:tc>
                  <a:txBody>
                    <a:bodyPr/>
                    <a:lstStyle/>
                    <a:p>
                      <a:pPr marL="0" lvl="0" indent="0" algn="l" rtl="0">
                        <a:lnSpc>
                          <a:spcPct val="100000"/>
                        </a:lnSpc>
                        <a:spcBef>
                          <a:spcPts val="0"/>
                        </a:spcBef>
                        <a:spcAft>
                          <a:spcPts val="0"/>
                        </a:spcAft>
                        <a:buNone/>
                      </a:pPr>
                      <a:r>
                        <a:rPr lang="en" sz="800"/>
                        <a:t>AlertService, AuditLog</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3:3"/>
                      </a:ext>
                    </a:extLst>
                  </a:tcPr>
                </a:tc>
              </a:tr>
              <a:tr h="202850">
                <a:tc>
                  <a:txBody>
                    <a:bodyPr/>
                    <a:lstStyle/>
                    <a:p>
                      <a:pPr marL="0" lvl="0" indent="0" algn="l" rtl="0">
                        <a:lnSpc>
                          <a:spcPct val="100000"/>
                        </a:lnSpc>
                        <a:spcBef>
                          <a:spcPts val="0"/>
                        </a:spcBef>
                        <a:spcAft>
                          <a:spcPts val="0"/>
                        </a:spcAft>
                        <a:buNone/>
                      </a:pPr>
                      <a:r>
                        <a:rPr lang="en" sz="800"/>
                        <a:t>014 - Revise Notify and Alert Rule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4:0"/>
                      </a:ext>
                    </a:extLst>
                  </a:tcPr>
                </a:tc>
                <a:tc>
                  <a:txBody>
                    <a:bodyPr/>
                    <a:lstStyle/>
                    <a:p>
                      <a:pPr marL="0" lvl="0" indent="0" algn="l" rtl="0">
                        <a:lnSpc>
                          <a:spcPct val="100000"/>
                        </a:lnSpc>
                        <a:spcBef>
                          <a:spcPts val="0"/>
                        </a:spcBef>
                        <a:spcAft>
                          <a:spcPts val="0"/>
                        </a:spcAft>
                        <a:buNone/>
                      </a:pPr>
                      <a:r>
                        <a:rPr lang="en" sz="800"/>
                        <a:t>Configure Notify and Alert Rule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4:1"/>
                      </a:ext>
                    </a:extLst>
                  </a:tcPr>
                </a:tc>
                <a:tc>
                  <a:txBody>
                    <a:bodyPr/>
                    <a:lstStyle/>
                    <a:p>
                      <a:pPr marL="0" lvl="0" indent="0" algn="l" rtl="0">
                        <a:lnSpc>
                          <a:spcPct val="100000"/>
                        </a:lnSpc>
                        <a:spcBef>
                          <a:spcPts val="0"/>
                        </a:spcBef>
                        <a:spcAft>
                          <a:spcPts val="0"/>
                        </a:spcAft>
                        <a:buNone/>
                      </a:pPr>
                      <a:r>
                        <a:rPr lang="en" sz="800"/>
                        <a:t>DevOps Engineer, Information Security Engineer</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4:2"/>
                      </a:ext>
                    </a:extLst>
                  </a:tcPr>
                </a:tc>
                <a:tc>
                  <a:txBody>
                    <a:bodyPr/>
                    <a:lstStyle/>
                    <a:p>
                      <a:pPr marL="0" lvl="0" indent="0" algn="l" rtl="0">
                        <a:lnSpc>
                          <a:spcPct val="100000"/>
                        </a:lnSpc>
                        <a:spcBef>
                          <a:spcPts val="0"/>
                        </a:spcBef>
                        <a:spcAft>
                          <a:spcPts val="0"/>
                        </a:spcAft>
                        <a:buNone/>
                      </a:pPr>
                      <a:r>
                        <a:rPr lang="en" sz="800"/>
                        <a:t>AlertService, AuditLog</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4:3"/>
                      </a:ext>
                    </a:extLst>
                  </a:tcPr>
                </a:tc>
              </a:tr>
              <a:tr h="277225">
                <a:tc>
                  <a:txBody>
                    <a:bodyPr/>
                    <a:lstStyle/>
                    <a:p>
                      <a:pPr marL="0" lvl="0" indent="0" algn="l" rtl="0">
                        <a:lnSpc>
                          <a:spcPct val="100000"/>
                        </a:lnSpc>
                        <a:spcBef>
                          <a:spcPts val="0"/>
                        </a:spcBef>
                        <a:spcAft>
                          <a:spcPts val="0"/>
                        </a:spcAft>
                        <a:buNone/>
                      </a:pPr>
                      <a:r>
                        <a:rPr lang="en" sz="800"/>
                        <a:t>015 - Add Vulnerability Database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5:0"/>
                      </a:ext>
                    </a:extLst>
                  </a:tcPr>
                </a:tc>
                <a:tc>
                  <a:txBody>
                    <a:bodyPr/>
                    <a:lstStyle/>
                    <a:p>
                      <a:pPr marL="0" lvl="0" indent="0" algn="l" rtl="0">
                        <a:lnSpc>
                          <a:spcPct val="100000"/>
                        </a:lnSpc>
                        <a:spcBef>
                          <a:spcPts val="0"/>
                        </a:spcBef>
                        <a:spcAft>
                          <a:spcPts val="0"/>
                        </a:spcAft>
                        <a:buNone/>
                      </a:pPr>
                      <a:r>
                        <a:rPr lang="en" sz="800"/>
                        <a:t>Configure Vulnerability Database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5:1"/>
                      </a:ext>
                    </a:extLst>
                  </a:tcPr>
                </a:tc>
                <a:tc>
                  <a:txBody>
                    <a:bodyPr/>
                    <a:lstStyle/>
                    <a:p>
                      <a:pPr marL="0" lvl="0" indent="0" algn="l" rtl="0">
                        <a:lnSpc>
                          <a:spcPct val="100000"/>
                        </a:lnSpc>
                        <a:spcBef>
                          <a:spcPts val="0"/>
                        </a:spcBef>
                        <a:spcAft>
                          <a:spcPts val="0"/>
                        </a:spcAft>
                        <a:buNone/>
                      </a:pPr>
                      <a:r>
                        <a:rPr lang="en" sz="800" dirty="0"/>
                        <a:t>DevOps Engineer, Information Security Engineer, Developer</a:t>
                      </a:r>
                      <a:endParaRPr sz="800" dirty="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5:2"/>
                      </a:ext>
                    </a:extLst>
                  </a:tcPr>
                </a:tc>
                <a:tc>
                  <a:txBody>
                    <a:bodyPr/>
                    <a:lstStyle/>
                    <a:p>
                      <a:pPr marL="0" lvl="0" indent="0" algn="l" rtl="0">
                        <a:lnSpc>
                          <a:spcPct val="100000"/>
                        </a:lnSpc>
                        <a:spcBef>
                          <a:spcPts val="0"/>
                        </a:spcBef>
                        <a:spcAft>
                          <a:spcPts val="0"/>
                        </a:spcAft>
                        <a:buNone/>
                      </a:pPr>
                      <a:r>
                        <a:rPr lang="en" sz="800"/>
                        <a:t>VulnerabilityDatabase, VulnerabilityDatabaseRepository</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5:3"/>
                      </a:ext>
                    </a:extLst>
                  </a:tcPr>
                </a:tc>
              </a:tr>
              <a:tr h="277225">
                <a:tc>
                  <a:txBody>
                    <a:bodyPr/>
                    <a:lstStyle/>
                    <a:p>
                      <a:pPr marL="0" lvl="0" indent="0" algn="l" rtl="0">
                        <a:lnSpc>
                          <a:spcPct val="100000"/>
                        </a:lnSpc>
                        <a:spcBef>
                          <a:spcPts val="0"/>
                        </a:spcBef>
                        <a:spcAft>
                          <a:spcPts val="0"/>
                        </a:spcAft>
                        <a:buNone/>
                      </a:pPr>
                      <a:r>
                        <a:rPr lang="en" sz="800"/>
                        <a:t>016 - Delete Vulnerability Database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6:0"/>
                      </a:ext>
                    </a:extLst>
                  </a:tcPr>
                </a:tc>
                <a:tc>
                  <a:txBody>
                    <a:bodyPr/>
                    <a:lstStyle/>
                    <a:p>
                      <a:pPr marL="0" lvl="0" indent="0" algn="l" rtl="0">
                        <a:lnSpc>
                          <a:spcPct val="100000"/>
                        </a:lnSpc>
                        <a:spcBef>
                          <a:spcPts val="0"/>
                        </a:spcBef>
                        <a:spcAft>
                          <a:spcPts val="0"/>
                        </a:spcAft>
                        <a:buNone/>
                      </a:pPr>
                      <a:r>
                        <a:rPr lang="en" sz="800"/>
                        <a:t>Configure Vulnerability Database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6:1"/>
                      </a:ext>
                    </a:extLst>
                  </a:tcPr>
                </a:tc>
                <a:tc>
                  <a:txBody>
                    <a:bodyPr/>
                    <a:lstStyle/>
                    <a:p>
                      <a:pPr marL="0" lvl="0" indent="0" algn="l" rtl="0">
                        <a:lnSpc>
                          <a:spcPct val="100000"/>
                        </a:lnSpc>
                        <a:spcBef>
                          <a:spcPts val="0"/>
                        </a:spcBef>
                        <a:spcAft>
                          <a:spcPts val="0"/>
                        </a:spcAft>
                        <a:buNone/>
                      </a:pPr>
                      <a:r>
                        <a:rPr lang="en" sz="800" dirty="0" smtClean="0"/>
                        <a:t>DevOps Engineer, </a:t>
                      </a:r>
                      <a:r>
                        <a:rPr lang="en" sz="800" dirty="0"/>
                        <a:t>Information Security Engineer, Developer</a:t>
                      </a:r>
                      <a:endParaRPr sz="800" dirty="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6:2"/>
                      </a:ext>
                    </a:extLst>
                  </a:tcPr>
                </a:tc>
                <a:tc>
                  <a:txBody>
                    <a:bodyPr/>
                    <a:lstStyle/>
                    <a:p>
                      <a:pPr marL="0" lvl="0" indent="0" algn="l" rtl="0">
                        <a:lnSpc>
                          <a:spcPct val="100000"/>
                        </a:lnSpc>
                        <a:spcBef>
                          <a:spcPts val="0"/>
                        </a:spcBef>
                        <a:spcAft>
                          <a:spcPts val="0"/>
                        </a:spcAft>
                        <a:buNone/>
                      </a:pPr>
                      <a:r>
                        <a:rPr lang="en" sz="800"/>
                        <a:t>VulnerabilityDatabase, VulnerabilityDatabaseRepository</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6:3"/>
                      </a:ext>
                    </a:extLst>
                  </a:tcPr>
                </a:tc>
              </a:tr>
              <a:tr h="277225">
                <a:tc>
                  <a:txBody>
                    <a:bodyPr/>
                    <a:lstStyle/>
                    <a:p>
                      <a:pPr marL="0" lvl="0" indent="0" algn="l" rtl="0">
                        <a:lnSpc>
                          <a:spcPct val="100000"/>
                        </a:lnSpc>
                        <a:spcBef>
                          <a:spcPts val="0"/>
                        </a:spcBef>
                        <a:spcAft>
                          <a:spcPts val="0"/>
                        </a:spcAft>
                        <a:buNone/>
                      </a:pPr>
                      <a:r>
                        <a:rPr lang="en" sz="800"/>
                        <a:t>017 - Update Vulnerability Database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7:0"/>
                      </a:ext>
                    </a:extLst>
                  </a:tcPr>
                </a:tc>
                <a:tc>
                  <a:txBody>
                    <a:bodyPr/>
                    <a:lstStyle/>
                    <a:p>
                      <a:pPr marL="0" lvl="0" indent="0" algn="l" rtl="0">
                        <a:lnSpc>
                          <a:spcPct val="100000"/>
                        </a:lnSpc>
                        <a:spcBef>
                          <a:spcPts val="0"/>
                        </a:spcBef>
                        <a:spcAft>
                          <a:spcPts val="0"/>
                        </a:spcAft>
                        <a:buNone/>
                      </a:pPr>
                      <a:r>
                        <a:rPr lang="en" sz="800"/>
                        <a:t>Configure Vulnerability Database</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7:1"/>
                      </a:ext>
                    </a:extLst>
                  </a:tcPr>
                </a:tc>
                <a:tc>
                  <a:txBody>
                    <a:bodyPr/>
                    <a:lstStyle/>
                    <a:p>
                      <a:pPr marL="0" lvl="0" indent="0" algn="l" rtl="0">
                        <a:lnSpc>
                          <a:spcPct val="100000"/>
                        </a:lnSpc>
                        <a:spcBef>
                          <a:spcPts val="0"/>
                        </a:spcBef>
                        <a:spcAft>
                          <a:spcPts val="0"/>
                        </a:spcAft>
                        <a:buNone/>
                      </a:pPr>
                      <a:r>
                        <a:rPr lang="en" sz="800"/>
                        <a:t>DevOps Engineer, Information Security Engineer, Developer</a:t>
                      </a:r>
                      <a:endParaRPr sz="8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7:2"/>
                      </a:ext>
                    </a:extLst>
                  </a:tcPr>
                </a:tc>
                <a:tc>
                  <a:txBody>
                    <a:bodyPr/>
                    <a:lstStyle/>
                    <a:p>
                      <a:pPr marL="0" lvl="0" indent="0" algn="l" rtl="0">
                        <a:lnSpc>
                          <a:spcPct val="100000"/>
                        </a:lnSpc>
                        <a:spcBef>
                          <a:spcPts val="0"/>
                        </a:spcBef>
                        <a:spcAft>
                          <a:spcPts val="0"/>
                        </a:spcAft>
                        <a:buNone/>
                      </a:pPr>
                      <a:r>
                        <a:rPr lang="en" sz="800" dirty="0"/>
                        <a:t>VulnerabilityDatabase, VulnerabilityDatabaseRepository</a:t>
                      </a:r>
                      <a:endParaRPr sz="800" dirty="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87:17:3"/>
                      </a:ext>
                    </a:extLst>
                  </a:tcPr>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SIAOUT</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394616907"/>
              </p:ext>
            </p:extLst>
          </p:nvPr>
        </p:nvGraphicFramePr>
        <p:xfrm>
          <a:off x="117475" y="1279525"/>
          <a:ext cx="8909050" cy="2584450"/>
        </p:xfrm>
        <a:graphic>
          <a:graphicData uri="http://schemas.openxmlformats.org/presentationml/2006/ole">
            <mc:AlternateContent xmlns:mc="http://schemas.openxmlformats.org/markup-compatibility/2006">
              <mc:Choice xmlns:v="urn:schemas-microsoft-com:vml" Requires="v">
                <p:oleObj spid="_x0000_s1042" name="Worksheet" r:id="rId3" imgW="10683169" imgH="3093736" progId="Excel.Sheet.12">
                  <p:embed/>
                </p:oleObj>
              </mc:Choice>
              <mc:Fallback>
                <p:oleObj name="Worksheet" r:id="rId3" imgW="10683169" imgH="3093736" progId="Excel.Sheet.12">
                  <p:embed/>
                  <p:pic>
                    <p:nvPicPr>
                      <p:cNvPr id="0" name=""/>
                      <p:cNvPicPr/>
                      <p:nvPr/>
                    </p:nvPicPr>
                    <p:blipFill>
                      <a:blip r:embed="rId4"/>
                      <a:stretch>
                        <a:fillRect/>
                      </a:stretch>
                    </p:blipFill>
                    <p:spPr>
                      <a:xfrm>
                        <a:off x="117475" y="1279525"/>
                        <a:ext cx="8909050" cy="2584450"/>
                      </a:xfrm>
                      <a:prstGeom prst="rect">
                        <a:avLst/>
                      </a:prstGeom>
                    </p:spPr>
                  </p:pic>
                </p:oleObj>
              </mc:Fallback>
            </mc:AlternateContent>
          </a:graphicData>
        </a:graphic>
      </p:graphicFrame>
    </p:spTree>
    <p:extLst>
      <p:ext uri="{BB962C8B-B14F-4D97-AF65-F5344CB8AC3E}">
        <p14:creationId xmlns:p14="http://schemas.microsoft.com/office/powerpoint/2010/main" val="6815331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Google Shape;93;g30fde19be06_1_17"/>
          <p:cNvSpPr txBox="1">
            <a:spLocks/>
          </p:cNvSpPr>
          <p:nvPr/>
        </p:nvSpPr>
        <p:spPr>
          <a:xfrm>
            <a:off x="0" y="264916"/>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400" b="1" dirty="0" smtClean="0"/>
              <a:t>Final class diagram</a:t>
            </a:r>
            <a:endParaRPr lang="en-US" sz="1400"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1373</TotalTime>
  <Words>743</Words>
  <Application>Microsoft Office PowerPoint</Application>
  <PresentationFormat>On-screen Show (16:9)</PresentationFormat>
  <Paragraphs>121</Paragraphs>
  <Slides>16</Slides>
  <Notes>14</Notes>
  <HiddenSlides>0</HiddenSlides>
  <MMClips>0</MMClips>
  <ScaleCrop>false</ScaleCrop>
  <HeadingPairs>
    <vt:vector size="8" baseType="variant">
      <vt:variant>
        <vt:lpstr>Fonts Used</vt:lpstr>
      </vt:variant>
      <vt:variant>
        <vt:i4>1</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19" baseType="lpstr">
      <vt:lpstr>Arial</vt:lpstr>
      <vt:lpstr>Simple Light</vt:lpstr>
      <vt:lpstr>Worksheet</vt:lpstr>
      <vt:lpstr>&lt;Container Security Scanning Service&gt;</vt:lpstr>
      <vt:lpstr>Product description</vt:lpstr>
      <vt:lpstr>Personas</vt:lpstr>
      <vt:lpstr>Personas</vt:lpstr>
      <vt:lpstr>Storymap</vt:lpstr>
      <vt:lpstr>Use case diagram</vt:lpstr>
      <vt:lpstr>Interaction analysis</vt:lpstr>
      <vt:lpstr>SIAOUT</vt:lpstr>
      <vt:lpstr>PowerPoint Presentation</vt:lpstr>
      <vt:lpstr>Final class diagram left branch</vt:lpstr>
      <vt:lpstr>Final class diagram right branch</vt:lpstr>
      <vt:lpstr>Detailed behavior</vt:lpstr>
      <vt:lpstr>Detailed behavior</vt:lpstr>
      <vt:lpstr>Repository structure</vt:lpstr>
      <vt:lpstr>Team and roles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&lt;Container Security Scanning Service&gt;</dc:title>
  <cp:lastModifiedBy>Taqi</cp:lastModifiedBy>
  <cp:revision>17</cp:revision>
  <dcterms:modified xsi:type="dcterms:W3CDTF">2025-01-24T23:17:19Z</dcterms:modified>
</cp:coreProperties>
</file>